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8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ndara" panose="020E0502030303020204" pitchFamily="34" charset="0"/>
      <p:regular r:id="rId31"/>
      <p:bold r:id="rId32"/>
      <p:italic r:id="rId33"/>
      <p:boldItalic r:id="rId34"/>
    </p:embeddedFont>
    <p:embeddedFont>
      <p:font typeface="Corben" panose="020B0604020202020204" charset="0"/>
      <p:bold r:id="rId35"/>
    </p:embeddedFont>
    <p:embeddedFont>
      <p:font typeface="Gill Sans" panose="020B0604020202020204" charset="0"/>
      <p:regular r:id="rId36"/>
      <p:bold r:id="rId37"/>
    </p:embeddedFont>
    <p:embeddedFont>
      <p:font typeface="Open Sans Light" panose="020B0306030504020204" pitchFamily="34" charset="0"/>
      <p:regular r:id="rId38"/>
      <p:bold r:id="rId39"/>
      <p:italic r:id="rId40"/>
      <p:boldItalic r:id="rId41"/>
    </p:embeddedFont>
    <p:embeddedFont>
      <p:font typeface="Space Mono" panose="020B0604020202020204" charset="-18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garbs.com/blog/project-stopshop-sustainable-fashio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tilemountainfilm.com/resource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CBaOK5Ae-W/?utm_source=ig_embed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hewonthisart.com/Soft-Shell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bourbehindthelabel.org/boohoo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d294a2f2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bd294a2f2d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bd294a2f2d_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e14a60038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be14a60038_2_15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/>
              <a:t>Learning Objective:</a:t>
            </a:r>
            <a:endParaRPr/>
          </a:p>
          <a:p>
            <a:pPr marL="68580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Char char="-"/>
            </a:pPr>
            <a:r>
              <a:rPr lang="en-GB" sz="5400" b="1"/>
              <a:t>To emphasise that even something as basic as a tshirt, can take a huge amount of resources to create. </a:t>
            </a:r>
            <a:endParaRPr/>
          </a:p>
        </p:txBody>
      </p:sp>
      <p:sp>
        <p:nvSpPr>
          <p:cNvPr id="231" name="Google Shape;231;gbe14a60038_2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e14a60038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be14a60038_2_16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/>
              <a:t>Discussion Qs: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  - What fabrics are biodegradable?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  - What fabrics are not?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  - How often do you check the label on your clothing to see what it is made of and where?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  - Do you think it is important to do so?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240" name="Google Shape;240;gbe14a60038_2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e14a60038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be14a60038_2_18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be14a60038_2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e14a60038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be14a60038_2_18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https://www.globalgarbs.com/blog/project-stopshop-sustainable-fashion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Activity Part One: </a:t>
            </a:r>
            <a:r>
              <a:rPr lang="en-GB"/>
              <a:t>Ask students to create their own transparent or honest label (a short slogan reflecting their own buying habits or realities of fast-fashion)</a:t>
            </a:r>
            <a:endParaRPr/>
          </a:p>
        </p:txBody>
      </p:sp>
      <p:sp>
        <p:nvSpPr>
          <p:cNvPr id="262" name="Google Shape;262;gbe14a60038_2_1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be14a60038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be14a60038_2_19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Learning Objective: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/>
              <a:t>To understand that stolen work can happen in any industry, and happens very often in the fashion in dustry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/>
              <a:t>To link this back to the core integrity issue of </a:t>
            </a:r>
            <a:r>
              <a:rPr lang="en-GB" b="1" i="1"/>
              <a:t>plagiarism and authorship.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 b="0" i="0"/>
              <a:t>To discuss how prevalent it is for original work to be copied and reposted without acknowledging the author, especially with social media.</a:t>
            </a:r>
            <a:endParaRPr/>
          </a:p>
        </p:txBody>
      </p:sp>
      <p:sp>
        <p:nvSpPr>
          <p:cNvPr id="271" name="Google Shape;271;gbe14a60038_2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e14a60038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be14a60038_2_20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To explore…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Social media influencers (Brand ambassadors) and the new wave of ethical greenwashing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What responsibility does someone with a social media following have when promoting a product?</a:t>
            </a:r>
            <a:endParaRPr/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If you knew that the influencer was only promoting the item because they were paid, would that impact your decision?</a:t>
            </a:r>
            <a:endParaRPr/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What other impacts can a social media influencer have on an individual?</a:t>
            </a:r>
            <a:endParaRPr/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Similarly, brands often promote sustainability and diversity in a bid to appear more ethical, but how often is it true once you look behind the scenes and behind the images.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Activity: Facilitate a debate over the pros and cons of social media influencers, inspired by the questions above.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82" name="Google Shape;282;gbe14a60038_2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e14a60038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be14a60038_2_20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To explore…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Social media influencers (Brand ambassadors) and the new wave of ethical greenwashing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What responsibility does someone with a social media following have when promoting a product?</a:t>
            </a:r>
            <a:endParaRPr/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If you knew that the influencer was only promoting the item because they were paid, would that impact your decision?</a:t>
            </a:r>
            <a:endParaRPr/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What other impacts can a social media influencer have on an individual?</a:t>
            </a:r>
            <a:endParaRPr/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Similarly, brands often promote sustainability and diversity in a bid to appear more ethical, but how often is it true once you look behind the scenes and behind the images.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-114300" algn="l" rtl="0"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800"/>
              <a:buFont typeface="Gill Sans"/>
              <a:buChar char="-"/>
            </a:pPr>
            <a:r>
              <a:rPr lang="en-GB" sz="18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Activity: Facilitate a debate over the pros and cons of social media influencers, inspired by the questions above.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82" name="Google Shape;282;gbe14a60038_2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7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e14a60038_2_21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be14a60038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817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e14a60038_2_21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be14a60038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e14a60038_2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be14a60038_2_22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rPr lang="en-GB" sz="1050" b="1"/>
              <a:t>Learning Objective: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-"/>
            </a:pPr>
            <a:r>
              <a:rPr lang="en-GB" sz="1050" b="1" i="1"/>
              <a:t>Responsibility</a:t>
            </a:r>
            <a:r>
              <a:rPr lang="en-GB" sz="1050" b="0"/>
              <a:t> for the products we consume and understanding that the item does not cease to exist when we dispose of it.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-"/>
            </a:pPr>
            <a:r>
              <a:rPr lang="en-GB" sz="1050" b="0"/>
              <a:t>To challenge our throw-away culture, and the resources used to dispose of these items</a:t>
            </a:r>
            <a:endParaRPr/>
          </a:p>
          <a:p>
            <a:pPr marL="171450" lvl="0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endParaRPr sz="10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rPr lang="en-GB" sz="1050"/>
              <a:t>Textile Mountain Resources: Also, image in different languages.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-"/>
            </a:pPr>
            <a:r>
              <a:rPr lang="en-GB" sz="1050" u="sng">
                <a:solidFill>
                  <a:schemeClr val="hlink"/>
                </a:solidFill>
                <a:hlinkClick r:id="rId3"/>
              </a:rPr>
              <a:t>https://www.textilemountainfilm.com/resources</a:t>
            </a:r>
            <a:endParaRPr sz="10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endParaRPr sz="105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rPr lang="en-GB" sz="1050" b="1"/>
              <a:t>Sources from film: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‘150 billion items of clothing are produced annually’</a:t>
            </a:r>
            <a:r>
              <a:rPr lang="en-GB" sz="1050" b="0"/>
              <a:t>- </a:t>
            </a:r>
            <a:r>
              <a:rPr lang="en-GB" sz="1050"/>
              <a:t>Sustainable Apparel Materialshttps://matteroftrust.org/wp-content/uploads/2015/10/SustainableApparelMaterials.pdf</a:t>
            </a:r>
            <a:endParaRPr sz="10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‘In Europe, we throw away 2 million tonnes of textiles each year.’ </a:t>
            </a:r>
            <a:r>
              <a:rPr lang="en-GB" sz="1050"/>
              <a:t>Fashion Waste Index by Labfreshhttps://labfresh.eu/pages/fashion-waste-index?lang=en&amp;locale=en</a:t>
            </a:r>
            <a:endParaRPr sz="105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‘70% of our discarded clothes end up in Africa.’ </a:t>
            </a:r>
            <a:r>
              <a:rPr lang="en-GB" sz="1050"/>
              <a:t>Oxfam, as quoted in The Guardian ‘How second hand clothes are creating a dilemma for Kenya’https://www.theguardian.com/world/2015/jul/06/second-hand-clothing-donations-Kenya</a:t>
            </a:r>
            <a:endParaRPr/>
          </a:p>
          <a:p>
            <a:pPr marL="171450" lvl="0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‘Kenya imports over 140,000 tonnes of second hand clothes each year’ </a:t>
            </a:r>
            <a:r>
              <a:rPr lang="en-GB" sz="1050" b="0"/>
              <a:t>USAID2017: </a:t>
            </a:r>
            <a:r>
              <a:rPr lang="en-GB" sz="1050"/>
              <a:t>Overview of The Used Clothing Market in East Africa: Analysis of Determinants &amp; Implications)https://agoa.info/downloads/15244.html</a:t>
            </a:r>
            <a:endParaRPr/>
          </a:p>
          <a:p>
            <a:pPr marL="171450" lvl="0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‘An estimated 20million kg of textiles are landfilled each year in Kenya alone’.(</a:t>
            </a:r>
            <a:r>
              <a:rPr lang="en-GB" sz="1050"/>
              <a:t>Africa Collect Textiles)</a:t>
            </a:r>
            <a:endParaRPr/>
          </a:p>
          <a:p>
            <a:pPr marL="171450" lvl="0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‘Our clothing consumption has more than doubled in the last 15 years, yet each garment is now kept half as long’</a:t>
            </a:r>
            <a:r>
              <a:rPr lang="en-GB" sz="1050"/>
              <a:t>.McKinsey 2016https://www.mckinsey.com/business-functions/sustainability/our-insights/style-thats-sustainable-a-new-fast-fashion-formula</a:t>
            </a:r>
            <a:endParaRPr/>
          </a:p>
          <a:p>
            <a:pPr marL="171450" lvl="0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GB" sz="1050" b="1"/>
              <a:t>‘Textiles make up to 12% of all landfill waste’.</a:t>
            </a:r>
            <a:r>
              <a:rPr lang="en-GB" sz="1050"/>
              <a:t>https://www.makegood.world/fashions-problem-with-waste</a:t>
            </a:r>
            <a:br>
              <a:rPr lang="en-GB" sz="1050"/>
            </a:br>
            <a:endParaRPr sz="1050"/>
          </a:p>
          <a:p>
            <a:pPr marL="171450" lvl="0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endParaRPr sz="1050"/>
          </a:p>
        </p:txBody>
      </p:sp>
      <p:sp>
        <p:nvSpPr>
          <p:cNvPr id="300" name="Google Shape;300;gbe14a60038_2_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e14a60038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be14a60038_2_7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46" name="Google Shape;146;gbe14a60038_2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be14a60038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be14a60038_2_23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/>
              <a:t>This advertisement was released on Black Friday in 2011 by Patagonia about its own product, in a bid to discourage consumers from impulse buying.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/>
              <a:t>Learning Objective:</a:t>
            </a:r>
            <a:br>
              <a:rPr lang="en-GB"/>
            </a:br>
            <a:r>
              <a:rPr lang="en-GB"/>
              <a:t>- Encourage students to be creative about how to reinvent the items they would dispose of, and encourage </a:t>
            </a:r>
            <a:r>
              <a:rPr lang="en-GB" b="1" i="1"/>
              <a:t>collaboration </a:t>
            </a:r>
            <a:endParaRPr/>
          </a:p>
        </p:txBody>
      </p:sp>
      <p:sp>
        <p:nvSpPr>
          <p:cNvPr id="310" name="Google Shape;310;gbe14a60038_2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e14a60038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be14a60038_2_24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/>
              <a:t>Examples of creative startups working against fast-fashion: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1"/>
              <a:t>Maison Cléo</a:t>
            </a:r>
            <a:r>
              <a:rPr lang="en-GB"/>
              <a:t>: Displays full breakdown of costs to achieve transparency of product. Source: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https://www.instagram.com/p/CCBaOK5Ae-W/?utm_source=ig_embed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2) </a:t>
            </a:r>
            <a:r>
              <a:rPr lang="en-GB" b="1"/>
              <a:t>Nu Wardrobe </a:t>
            </a:r>
            <a:r>
              <a:rPr lang="en-GB"/>
              <a:t>available on your phone, creates a community for consumers to collaborate by uploading their clothes and borrowing from others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3</a:t>
            </a:r>
            <a:r>
              <a:rPr lang="en-GB" b="1"/>
              <a:t>) Good On You</a:t>
            </a:r>
            <a:r>
              <a:rPr lang="en-GB"/>
              <a:t>:  goodonyou.eco gives you the opportunity to check how ethical your favourite brand is, and sets a good example on what to consider when buying your next product.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be14a60038_2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be14a60038_2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be14a60038_2_26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30mins</a:t>
            </a:r>
            <a:endParaRPr/>
          </a:p>
        </p:txBody>
      </p:sp>
      <p:sp>
        <p:nvSpPr>
          <p:cNvPr id="333" name="Google Shape;333;gbe14a60038_2_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e14a60038_2_27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be14a60038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e14a60038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e14a60038_2_8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Learning outcome: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1"/>
              <a:t>To explore the students current understanding of fast-fashion</a:t>
            </a:r>
            <a:br>
              <a:rPr lang="en-GB" b="1"/>
            </a:br>
            <a:endParaRPr b="1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Suggested: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What do these images say to you?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What does fast-fashion mean to you?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Do you think it applies to boys as much as girls?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Is it something you have thought about before/ are aware of?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Images: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Libby Oliver’s series ‘Soft shells’ where participants were photographed wearing all of the clothing they owned,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https://chewonthisart.com/Soft-Shells</a:t>
            </a:r>
            <a:r>
              <a:rPr lang="en-GB"/>
              <a:t>, 2017-ongoing.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5" name="Google Shape;155;gbe14a60038_2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e14a60038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be14a60038_2_9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ONE: Where Are My Clothes Made? (PP #3)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Overview: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read the information available on an item of clothing and understand the origin of it (eg the growing of the fabric, resources used, people involved, the transport)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*Alternative: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Flipped classroom (student assigned task of preselecting an item at home, may include research of chosen brand etc. for discussion).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Outcome: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encourage the ‘Collection, analysis and presentation of data’.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Materials Needed/Classroom Setup 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Item of Clothing/ Accessory/ Device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Map (PP #3)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Suggested Time: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15-20mins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Suggested Activity Introduction for Students :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select their item of clothing (either brought in from home/ on them/ technology device or schoolbag also works. Analyse the information included on the label. Encourage them to discuss in small groups what information they have found.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Reflection Prompts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group, or individually, ask students to find these countries on a world map and highlight them (Use PP#3 if needed)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work out which countries are most popular for making their clothes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draw lines on their maps between the country in which they live and those where their items of clothing were made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findings.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fashionrevolution.org </a:t>
            </a:r>
            <a:endParaRPr/>
          </a:p>
        </p:txBody>
      </p:sp>
      <p:sp>
        <p:nvSpPr>
          <p:cNvPr id="166" name="Google Shape;166;gbe14a60038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e14a60038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be14a60038_2_10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1"/>
              <a:t>Learning Outcome: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/>
              <a:t>Link to </a:t>
            </a:r>
            <a:r>
              <a:rPr lang="en-GB" b="1" i="1"/>
              <a:t>‘reluctance to report unethical behaviour’ </a:t>
            </a:r>
            <a:r>
              <a:rPr lang="en-GB" b="0" i="0"/>
              <a:t>and its consequences</a:t>
            </a:r>
            <a:endParaRPr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i="0"/>
              <a:t>Are there examples in other areas? Aim to include school and knowledge of cheating</a:t>
            </a:r>
            <a:endParaRPr b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/>
              <a:t>Understand the need for </a:t>
            </a:r>
            <a:r>
              <a:rPr lang="en-GB" b="1"/>
              <a:t>transparency </a:t>
            </a:r>
            <a:r>
              <a:rPr lang="en-GB" b="0"/>
              <a:t>in the context of fast-fashion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/>
              <a:t>To understand the risks and conditions of work facilitated to create our clothing: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Pay far below minimum wage	</a:t>
            </a:r>
            <a:endParaRPr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Poor and unsafe work conditions </a:t>
            </a:r>
            <a:endParaRPr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Exposure to toxic chemicals and waste to all living in surrounding area.</a:t>
            </a:r>
            <a:endParaRPr/>
          </a:p>
          <a:p>
            <a:pPr marL="1085850" lvl="2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085850" lvl="2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Add: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Font typeface="Arial"/>
              <a:buChar char="•"/>
            </a:pPr>
            <a:r>
              <a:rPr lang="en-GB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 report released in June 2020 by “Labour Behind the Label” </a:t>
            </a:r>
            <a:r>
              <a:rPr lang="en-GB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showed that textile workers in Leicester, UK were working for £3.50/hr and work did not stop during the COVID-19 pandemic. 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be14a60038_2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e14a60038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be14a60038_2_11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Conditions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Worker exploitation of creating one garment like a tshirt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Composition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Environmental impact of materials used like cotton (high water intensity) and synthetic fabrics (non-biodegradable)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Consumption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Culture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Our buying habits as consumers, and how this has an impact on the fashion industry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68580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84" name="Google Shape;184;gbe14a60038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e14a60038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be14a60038_2_12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An image showing a Black Friday sale in 2020, by the brand Pretty Little Thing. The sale offered 99% off every item of clothing. This meant there were items available to buy for 0.01cent. </a:t>
            </a:r>
            <a:endParaRPr/>
          </a:p>
        </p:txBody>
      </p:sp>
      <p:sp>
        <p:nvSpPr>
          <p:cNvPr id="193" name="Google Shape;193;gbe14a60038_2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e14a60038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be14a60038_2_13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 sz="1500"/>
              <a:t>Source:</a:t>
            </a:r>
            <a:r>
              <a:rPr lang="en-GB" sz="1500" b="1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GB" sz="1500" u="sng">
                <a:solidFill>
                  <a:schemeClr val="hlink"/>
                </a:solidFill>
                <a:latin typeface="Candara"/>
                <a:ea typeface="Candara"/>
                <a:cs typeface="Candara"/>
                <a:sym typeface="Candara"/>
                <a:hlinkClick r:id="rId3"/>
              </a:rPr>
              <a:t>https://labourbehindthelabel.org/boohoo/</a:t>
            </a:r>
            <a:endParaRPr sz="1500" b="1"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02" name="Google Shape;202;gbe14a60038_2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e14a60038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be14a60038_2_14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sp>
        <p:nvSpPr>
          <p:cNvPr id="216" name="Google Shape;216;gbe14a60038_2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86783" y="564776"/>
            <a:ext cx="7914267" cy="267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venir"/>
              <a:buNone/>
              <a:defRPr sz="6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86784" y="3235362"/>
            <a:ext cx="7914267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6434418" y="4767263"/>
            <a:ext cx="204126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246081" y="4767263"/>
            <a:ext cx="37033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5681" y="4767263"/>
            <a:ext cx="5567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88373" y="273843"/>
            <a:ext cx="7912677" cy="112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venir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488373" y="1488589"/>
            <a:ext cx="7912677" cy="3144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86783" y="1282304"/>
            <a:ext cx="7914267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venir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86783" y="3442097"/>
            <a:ext cx="7914267" cy="10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488373" y="273843"/>
            <a:ext cx="7912677" cy="112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488372" y="1525190"/>
            <a:ext cx="3875809" cy="310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644736" y="1525190"/>
            <a:ext cx="3756313" cy="310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457200" y="273844"/>
            <a:ext cx="79438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498764" y="1260872"/>
            <a:ext cx="38123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498764" y="1878806"/>
            <a:ext cx="381238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77190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75523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486783" y="273843"/>
            <a:ext cx="7914267" cy="112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86783" y="342900"/>
            <a:ext cx="3092236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486783" y="1543050"/>
            <a:ext cx="3092236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486783" y="342900"/>
            <a:ext cx="3092236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86783" y="1543050"/>
            <a:ext cx="3092236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486783" y="273843"/>
            <a:ext cx="7914267" cy="112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 rot="5400000">
            <a:off x="2999934" y="-768395"/>
            <a:ext cx="3144133" cy="76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Blue">
  <p:cSld name="1_Title Slide Blu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/>
          <p:nvPr/>
        </p:nvSpPr>
        <p:spPr>
          <a:xfrm>
            <a:off x="4510088" y="0"/>
            <a:ext cx="4333800" cy="5155500"/>
          </a:xfrm>
          <a:prstGeom prst="rect">
            <a:avLst/>
          </a:prstGeom>
          <a:gradFill>
            <a:gsLst>
              <a:gs pos="0">
                <a:srgbClr val="4CA7DA"/>
              </a:gs>
              <a:gs pos="100000">
                <a:srgbClr val="396B99"/>
              </a:gs>
            </a:gsLst>
            <a:lin ang="2700006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5"/>
          <p:cNvSpPr/>
          <p:nvPr/>
        </p:nvSpPr>
        <p:spPr>
          <a:xfrm>
            <a:off x="4510088" y="4151710"/>
            <a:ext cx="4333800" cy="71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688" y="259556"/>
            <a:ext cx="3885009" cy="388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91" y="4388644"/>
            <a:ext cx="422671" cy="28098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1182291" y="4401741"/>
            <a:ext cx="28077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received funding from the European Union’s Horizon 2020 research and innovation programme under grant agreement No 824586.</a:t>
            </a:r>
            <a:endParaRPr sz="8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3" name="Google Shape;133;p25"/>
          <p:cNvSpPr txBox="1">
            <a:spLocks noGrp="1"/>
          </p:cNvSpPr>
          <p:nvPr>
            <p:ph type="ctrTitle"/>
          </p:nvPr>
        </p:nvSpPr>
        <p:spPr>
          <a:xfrm>
            <a:off x="4629199" y="1016439"/>
            <a:ext cx="40191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4629199" y="2035732"/>
            <a:ext cx="4019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5"/>
          <p:cNvSpPr>
            <a:spLocks noGrp="1"/>
          </p:cNvSpPr>
          <p:nvPr>
            <p:ph type="pic" idx="2"/>
          </p:nvPr>
        </p:nvSpPr>
        <p:spPr>
          <a:xfrm>
            <a:off x="4510172" y="4151446"/>
            <a:ext cx="4334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86783" y="273843"/>
            <a:ext cx="7914267" cy="112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venir"/>
              <a:buNone/>
              <a:defRPr sz="3600" b="1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6783" y="1488589"/>
            <a:ext cx="7914267" cy="3144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5257800" y="4767263"/>
            <a:ext cx="32674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49458" y="4767263"/>
            <a:ext cx="36290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globalgarbs.com/blog/project-stopshop-sustainable-fash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bbc.com/news/blogs-trending-4812204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textilemountainfilm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labourbehindthelabel.org/boohoo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itv.com/news/2019-01-31/fashion-retailers-failing-to-act-to-reduce-environmental-and-social-impact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subTitle" idx="1"/>
          </p:nvPr>
        </p:nvSpPr>
        <p:spPr>
          <a:xfrm>
            <a:off x="4661297" y="1314450"/>
            <a:ext cx="40197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400" b="1">
                <a:latin typeface="Open Sans Light"/>
                <a:ea typeface="Open Sans Light"/>
                <a:cs typeface="Open Sans Light"/>
                <a:sym typeface="Open Sans Light"/>
              </a:rPr>
              <a:t>Una Quinn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400" b="1">
                <a:latin typeface="Open Sans Light"/>
                <a:ea typeface="Open Sans Light"/>
                <a:cs typeface="Open Sans Light"/>
                <a:sym typeface="Open Sans Light"/>
              </a:rPr>
              <a:t>Trinity College Dublin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97" y="4162425"/>
            <a:ext cx="1991915" cy="68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1554898" y="273844"/>
            <a:ext cx="6034204" cy="500398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2.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Sestava</a:t>
            </a:r>
            <a:endParaRPr sz="1100" dirty="0"/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1"/>
          </p:nvPr>
        </p:nvSpPr>
        <p:spPr>
          <a:xfrm>
            <a:off x="742695" y="1943946"/>
            <a:ext cx="3001859" cy="146720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34275" rIns="81000" bIns="34275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F2A13"/>
              </a:buClr>
              <a:buSzPts val="1500"/>
              <a:buNone/>
            </a:pPr>
            <a:r>
              <a:rPr lang="sl-SI" sz="1600" dirty="0"/>
              <a:t>Koliko litrov vode je potrebno za izdelavo ene bombažne majice? </a:t>
            </a:r>
            <a:endParaRPr sz="1100" dirty="0"/>
          </a:p>
        </p:txBody>
      </p:sp>
      <p:pic>
        <p:nvPicPr>
          <p:cNvPr id="235" name="Google Shape;235;p35" descr="A picture containing shirt, clothing, person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875" y="985838"/>
            <a:ext cx="4656752" cy="3383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10</a:t>
            </a:fld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745547" y="1677760"/>
            <a:ext cx="3001860" cy="226140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>
              <a:solidFill>
                <a:srgbClr val="5F2A1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F2A13"/>
              </a:buClr>
              <a:buSzPts val="2100"/>
              <a:buNone/>
            </a:pPr>
            <a:r>
              <a:rPr lang="en-US" sz="21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Do 2,700 </a:t>
            </a:r>
            <a:r>
              <a:rPr lang="en-US" sz="21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litrov</a:t>
            </a:r>
            <a:endParaRPr sz="2400" b="1" dirty="0">
              <a:solidFill>
                <a:srgbClr val="5F2A1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To je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več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kot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dve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leti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pitne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vode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za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eno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osebo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100" dirty="0"/>
          </a:p>
        </p:txBody>
      </p:sp>
      <p:pic>
        <p:nvPicPr>
          <p:cNvPr id="243" name="Google Shape;243;p36" descr="A picture containing shirt, clothing, person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7746" y="1052847"/>
            <a:ext cx="4656752" cy="3383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/>
          <p:nvPr/>
        </p:nvSpPr>
        <p:spPr>
          <a:xfrm>
            <a:off x="1726975" y="3673117"/>
            <a:ext cx="3001860" cy="438581"/>
          </a:xfrm>
          <a:prstGeom prst="rect">
            <a:avLst/>
          </a:prstGeom>
          <a:solidFill>
            <a:srgbClr val="5F2A13"/>
          </a:solidFill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Ne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pozabite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kemične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odpadke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, pesticide,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poceni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delovno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silo in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porabo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goriva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100" dirty="0"/>
          </a:p>
        </p:txBody>
      </p:sp>
      <p:sp>
        <p:nvSpPr>
          <p:cNvPr id="245" name="Google Shape;245;p36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11</a:t>
            </a:fld>
            <a:endParaRPr sz="1100"/>
          </a:p>
        </p:txBody>
      </p:sp>
      <p:sp>
        <p:nvSpPr>
          <p:cNvPr id="246" name="Google Shape;246;p36"/>
          <p:cNvSpPr txBox="1"/>
          <p:nvPr/>
        </p:nvSpPr>
        <p:spPr>
          <a:xfrm>
            <a:off x="6519988" y="3063722"/>
            <a:ext cx="2397968" cy="1561247"/>
          </a:xfrm>
          <a:prstGeom prst="rect">
            <a:avLst/>
          </a:prstGeom>
          <a:solidFill>
            <a:srgbClr val="5F2A13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Medtem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ko za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izdelavo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tekstila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plastični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osnovi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vsako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leto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potrebujemo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približno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342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milijonov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sodov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nafte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lang="en-GB" sz="12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Sintetični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tekstil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razgradljiv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100" dirty="0"/>
          </a:p>
        </p:txBody>
      </p:sp>
      <p:sp>
        <p:nvSpPr>
          <p:cNvPr id="247" name="Google Shape;247;p36"/>
          <p:cNvSpPr/>
          <p:nvPr/>
        </p:nvSpPr>
        <p:spPr>
          <a:xfrm>
            <a:off x="-487" y="4893688"/>
            <a:ext cx="2241882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Source: Ellen MacArthur Foundation, 2017.</a:t>
            </a:r>
            <a:endParaRPr sz="900" b="1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1554898" y="266822"/>
            <a:ext cx="6034204" cy="500398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2. </a:t>
            </a:r>
            <a:r>
              <a:rPr lang="en-GB" sz="2100" dirty="0" err="1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Sestava</a:t>
            </a:r>
            <a:endParaRPr sz="2100" b="0" dirty="0">
              <a:solidFill>
                <a:srgbClr val="5F2A13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 descr="A picture containing laying, sitting, table, clos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3547" y="731900"/>
            <a:ext cx="5796905" cy="423489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37"/>
          <p:cNvSpPr txBox="1">
            <a:spLocks noGrp="1"/>
          </p:cNvSpPr>
          <p:nvPr>
            <p:ph type="title"/>
          </p:nvPr>
        </p:nvSpPr>
        <p:spPr>
          <a:xfrm>
            <a:off x="1262302" y="102394"/>
            <a:ext cx="6619396" cy="419869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3.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Kultura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:  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Zapiši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svojo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deklaracijo</a:t>
            </a:r>
            <a:endParaRPr sz="1100" dirty="0"/>
          </a:p>
        </p:txBody>
      </p:sp>
      <p:sp>
        <p:nvSpPr>
          <p:cNvPr id="256" name="Google Shape;256;p37"/>
          <p:cNvSpPr txBox="1"/>
          <p:nvPr/>
        </p:nvSpPr>
        <p:spPr>
          <a:xfrm>
            <a:off x="290053" y="1273980"/>
            <a:ext cx="2606040" cy="99254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Elizabeth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Illing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@project_stopshop, je to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sliko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ustvarila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podlagi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izjav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ki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jih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prejela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med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intervjuji</a:t>
            </a:r>
            <a:r>
              <a:rPr lang="en-US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lang="en-US"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venir"/>
                <a:sym typeface="Avenir"/>
              </a:rPr>
              <a:t>Ali se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sym typeface="Avenir"/>
              </a:rPr>
              <a:t>lahko</a:t>
            </a:r>
            <a:r>
              <a:rPr lang="en-US" sz="1200" b="1" dirty="0">
                <a:solidFill>
                  <a:schemeClr val="dk1"/>
                </a:solidFill>
                <a:latin typeface="Avenir"/>
                <a:sym typeface="Avenir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venir"/>
                <a:sym typeface="Avenir"/>
              </a:rPr>
              <a:t>poistovetite</a:t>
            </a:r>
            <a:r>
              <a:rPr lang="en-US" sz="1200" b="1" dirty="0">
                <a:solidFill>
                  <a:schemeClr val="dk1"/>
                </a:solidFill>
                <a:latin typeface="Avenir"/>
                <a:sym typeface="Avenir"/>
              </a:rPr>
              <a:t>?</a:t>
            </a:r>
            <a:endParaRPr lang="en-US" sz="1100" dirty="0"/>
          </a:p>
        </p:txBody>
      </p:sp>
      <p:sp>
        <p:nvSpPr>
          <p:cNvPr id="257" name="Google Shape;257;p37"/>
          <p:cNvSpPr txBox="1"/>
          <p:nvPr/>
        </p:nvSpPr>
        <p:spPr>
          <a:xfrm rot="5400000">
            <a:off x="5544160" y="2770142"/>
            <a:ext cx="4060334" cy="2077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https://www.globalgarbs.com/blog/project-stopshop-sustainable-fashion</a:t>
            </a:r>
            <a:endParaRPr sz="900">
              <a:solidFill>
                <a:srgbClr val="5F2A1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8" name="Google Shape;258;p37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12</a:t>
            </a:fld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>
            <a:spLocks noGrp="1"/>
          </p:cNvSpPr>
          <p:nvPr>
            <p:ph type="title"/>
          </p:nvPr>
        </p:nvSpPr>
        <p:spPr>
          <a:xfrm>
            <a:off x="1050781" y="303076"/>
            <a:ext cx="7042439" cy="496163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Kakšna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je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tvoja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osebna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deklaracija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?</a:t>
            </a:r>
            <a:endParaRPr sz="1100" dirty="0"/>
          </a:p>
        </p:txBody>
      </p:sp>
      <p:pic>
        <p:nvPicPr>
          <p:cNvPr id="265" name="Google Shape;265;p38" descr="A close up of a piece of pap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609" y="1114484"/>
            <a:ext cx="4007423" cy="3907928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6" name="Google Shape;266;p38" descr="A picture containing shirt, ba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11536" y="1429728"/>
            <a:ext cx="3651154" cy="3277438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7" name="Google Shape;267;p38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13</a:t>
            </a:fld>
            <a:endParaRPr sz="1100"/>
          </a:p>
        </p:txBody>
      </p:sp>
      <p:sp>
        <p:nvSpPr>
          <p:cNvPr id="6" name="Google Shape;234;p35">
            <a:extLst>
              <a:ext uri="{FF2B5EF4-FFF2-40B4-BE49-F238E27FC236}">
                <a16:creationId xmlns:a16="http://schemas.microsoft.com/office/drawing/2014/main" id="{A1FDB01B-E4FD-4E47-B2C4-B22484530A29}"/>
              </a:ext>
            </a:extLst>
          </p:cNvPr>
          <p:cNvSpPr txBox="1">
            <a:spLocks/>
          </p:cNvSpPr>
          <p:nvPr/>
        </p:nvSpPr>
        <p:spPr>
          <a:xfrm>
            <a:off x="55267" y="2932890"/>
            <a:ext cx="1744292" cy="215275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34275" rIns="8100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indent="0" algn="ctr">
              <a:spcBef>
                <a:spcPts val="0"/>
              </a:spcBef>
              <a:buSzPts val="1500"/>
              <a:buFont typeface="Arial"/>
              <a:buNone/>
            </a:pP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Pretiravajte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s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pozitivnim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prispevkom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o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etični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trajnostni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modi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Uporabljajte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manipulativno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zavajajočo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terminologijo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podobe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indent="0" algn="ctr">
              <a:spcBef>
                <a:spcPts val="0"/>
              </a:spcBef>
              <a:buSzPts val="1500"/>
              <a:buFont typeface="Arial"/>
              <a:buNone/>
            </a:pP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Odvračajte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pozornost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od 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množične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proizvodnje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oblačil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hitre</a:t>
            </a:r>
            <a:r>
              <a:rPr lang="en-US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mode.</a:t>
            </a:r>
            <a:endParaRPr lang="en-US" sz="1200" dirty="0"/>
          </a:p>
        </p:txBody>
      </p:sp>
      <p:sp>
        <p:nvSpPr>
          <p:cNvPr id="7" name="Google Shape;234;p35">
            <a:extLst>
              <a:ext uri="{FF2B5EF4-FFF2-40B4-BE49-F238E27FC236}">
                <a16:creationId xmlns:a16="http://schemas.microsoft.com/office/drawing/2014/main" id="{8C20F633-77D9-4AFE-A11D-EE8B9F5DA16E}"/>
              </a:ext>
            </a:extLst>
          </p:cNvPr>
          <p:cNvSpPr txBox="1">
            <a:spLocks/>
          </p:cNvSpPr>
          <p:nvPr/>
        </p:nvSpPr>
        <p:spPr>
          <a:xfrm>
            <a:off x="7426763" y="2970584"/>
            <a:ext cx="1241748" cy="146720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34275" rIns="81000" bIns="3427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indent="0" algn="ctr">
              <a:spcBef>
                <a:spcPts val="0"/>
              </a:spcBef>
              <a:buSzPts val="1500"/>
              <a:buFont typeface="Arial"/>
              <a:buNone/>
            </a:pPr>
            <a:endParaRPr lang="en-US" sz="15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buClr>
                <a:srgbClr val="5F2A13"/>
              </a:buClr>
              <a:buSzPts val="1500"/>
              <a:buFont typeface="Arial"/>
              <a:buNone/>
            </a:pPr>
            <a:r>
              <a:rPr lang="en-US" sz="1600" dirty="0" err="1"/>
              <a:t>Pred</a:t>
            </a:r>
            <a:r>
              <a:rPr lang="en-US" sz="1600" dirty="0"/>
              <a:t> </a:t>
            </a:r>
            <a:r>
              <a:rPr lang="en-US" sz="1600" dirty="0" err="1"/>
              <a:t>nakupom</a:t>
            </a:r>
            <a:r>
              <a:rPr lang="en-US" sz="1600" dirty="0"/>
              <a:t> </a:t>
            </a:r>
            <a:r>
              <a:rPr lang="en-US" sz="1600" dirty="0" err="1"/>
              <a:t>premisli</a:t>
            </a:r>
            <a:r>
              <a:rPr lang="en-US" sz="1600" dirty="0"/>
              <a:t>:</a:t>
            </a:r>
          </a:p>
          <a:p>
            <a:pPr marL="0" indent="0" algn="ctr">
              <a:buClr>
                <a:srgbClr val="5F2A13"/>
              </a:buClr>
              <a:buSzPts val="1500"/>
              <a:buFont typeface="Arial"/>
              <a:buNone/>
            </a:pPr>
            <a:r>
              <a:rPr lang="en-US" sz="1600" dirty="0"/>
              <a:t>Ali to </a:t>
            </a:r>
            <a:r>
              <a:rPr lang="en-US" sz="1600" dirty="0" err="1"/>
              <a:t>dejansko</a:t>
            </a:r>
            <a:r>
              <a:rPr lang="en-US" sz="1600" dirty="0"/>
              <a:t> </a:t>
            </a:r>
            <a:r>
              <a:rPr lang="en-US" sz="1600" dirty="0" err="1"/>
              <a:t>potrebujem</a:t>
            </a:r>
            <a:r>
              <a:rPr lang="en-US" sz="1600" dirty="0"/>
              <a:t>?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1556833" y="71876"/>
            <a:ext cx="6030334" cy="370772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Deklaracija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: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ukradeno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avtorstvo</a:t>
            </a:r>
            <a:endParaRPr sz="1100" dirty="0"/>
          </a:p>
        </p:txBody>
      </p:sp>
      <p:sp>
        <p:nvSpPr>
          <p:cNvPr id="274" name="Google Shape;274;p39"/>
          <p:cNvSpPr txBox="1"/>
          <p:nvPr/>
        </p:nvSpPr>
        <p:spPr>
          <a:xfrm>
            <a:off x="563303" y="852497"/>
            <a:ext cx="3041558" cy="117721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prav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tako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ekspresno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znamka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hitre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mode “Forever21”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brez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dovoljenja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kopirala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Illingovo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da bi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promovirala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točno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tisto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proti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čemur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se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Illingova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bori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vam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zdi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to </a:t>
            </a:r>
            <a:r>
              <a:rPr lang="en-GB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pošteno</a:t>
            </a:r>
            <a:r>
              <a:rPr lang="en-GB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100" dirty="0"/>
          </a:p>
        </p:txBody>
      </p:sp>
      <p:pic>
        <p:nvPicPr>
          <p:cNvPr id="275" name="Google Shape;275;p3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832" y="793556"/>
            <a:ext cx="4882972" cy="4120695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6" name="Google Shape;276;p39"/>
          <p:cNvSpPr txBox="1"/>
          <p:nvPr/>
        </p:nvSpPr>
        <p:spPr>
          <a:xfrm rot="5400000">
            <a:off x="6819432" y="2720735"/>
            <a:ext cx="43637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https://www.bbc.com/news/blogs-trending-48122040</a:t>
            </a:r>
            <a:endParaRPr sz="1400">
              <a:solidFill>
                <a:srgbClr val="5F2A1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14</a:t>
            </a:fld>
            <a:endParaRPr sz="1100"/>
          </a:p>
        </p:txBody>
      </p:sp>
      <p:sp>
        <p:nvSpPr>
          <p:cNvPr id="278" name="Google Shape;278;p39"/>
          <p:cNvSpPr txBox="1"/>
          <p:nvPr/>
        </p:nvSpPr>
        <p:spPr>
          <a:xfrm>
            <a:off x="686223" y="2669749"/>
            <a:ext cx="2795717" cy="15773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To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kaže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kako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je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mogoče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napačno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predstaviti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idejo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ko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podjetje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brez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dovoljenja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ali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potrdila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kopira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delo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nekoga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drugega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Si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lahko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omislite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druge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primere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ali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načine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kako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se to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lahko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zgodi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15</a:t>
            </a:fld>
            <a:endParaRPr sz="1100"/>
          </a:p>
        </p:txBody>
      </p:sp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1167319" y="157112"/>
            <a:ext cx="6611161" cy="632399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n"/>
              <a:buNone/>
            </a:pP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Zara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si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prisvoji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avtorsko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delo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umetnice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b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Tuesday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Bassen</a:t>
            </a:r>
            <a:endParaRPr sz="1800" b="0" dirty="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86" name="Google Shape;286;p40" descr="A screenshot of a newspap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0800" y="931779"/>
            <a:ext cx="6157048" cy="3937877"/>
          </a:xfrm>
          <a:prstGeom prst="rect">
            <a:avLst/>
          </a:prstGeom>
          <a:noFill/>
          <a:ln w="1905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7" name="Google Shape;287;p40"/>
          <p:cNvSpPr txBox="1"/>
          <p:nvPr/>
        </p:nvSpPr>
        <p:spPr>
          <a:xfrm>
            <a:off x="6883082" y="1100225"/>
            <a:ext cx="1880118" cy="28392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strinjate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z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odgovorom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predstavnikov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Zare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100" dirty="0"/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Koliko se mora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avtorsko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spremeniti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iz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prvotnega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da se ne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šteje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ukradeno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Tudi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če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se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nekaj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zelo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razlikuje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od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prvotnega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bi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morali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avtorja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vedno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potrditi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16</a:t>
            </a:fld>
            <a:endParaRPr sz="1100"/>
          </a:p>
        </p:txBody>
      </p:sp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1167319" y="157112"/>
            <a:ext cx="6611161" cy="632399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n"/>
              <a:buNone/>
            </a:pP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Zara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si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prisvoji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avtorsko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delo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umetnice</a:t>
            </a: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b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GB" sz="18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Tuesday </a:t>
            </a:r>
            <a:r>
              <a:rPr lang="en-GB" sz="18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Bassen</a:t>
            </a:r>
            <a:endParaRPr sz="1800" b="0" dirty="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86" name="Google Shape;286;p40" descr="A screenshot of a newspap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0800" y="931779"/>
            <a:ext cx="6157048" cy="3937877"/>
          </a:xfrm>
          <a:prstGeom prst="rect">
            <a:avLst/>
          </a:prstGeom>
          <a:noFill/>
          <a:ln w="1905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7" name="Google Shape;287;p40"/>
          <p:cNvSpPr txBox="1"/>
          <p:nvPr/>
        </p:nvSpPr>
        <p:spPr>
          <a:xfrm>
            <a:off x="6883082" y="1100225"/>
            <a:ext cx="1880118" cy="28392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strinjate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z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odgovorom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predstavnikov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Zare</a:t>
            </a: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100" dirty="0"/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Koliko se mora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avtorsko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spremeniti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iz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prvotnega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da se ne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šteje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ukradeno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Tudi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če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se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nekaj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zelo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razlikuje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od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prvotnega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bi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morali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avtorja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vedno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potrditi</a:t>
            </a:r>
            <a:r>
              <a:rPr lang="en-GB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100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384BCFF1-3B88-4B66-81B6-BBE7CCCF3244}"/>
              </a:ext>
            </a:extLst>
          </p:cNvPr>
          <p:cNvSpPr/>
          <p:nvPr/>
        </p:nvSpPr>
        <p:spPr>
          <a:xfrm>
            <a:off x="380800" y="3397581"/>
            <a:ext cx="3922514" cy="1472075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D3E06-92A2-48E8-9DB2-0DD87B92AB02}"/>
              </a:ext>
            </a:extLst>
          </p:cNvPr>
          <p:cNvSpPr txBox="1"/>
          <p:nvPr/>
        </p:nvSpPr>
        <p:spPr>
          <a:xfrm>
            <a:off x="380799" y="3397581"/>
            <a:ext cx="4009188" cy="141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Zavračamo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vaše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trditve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zaradi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zgoraj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navedenih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razlogov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pomanjkanje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domnevnih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značilnosti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oblikovalskih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izdelkov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vase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stranke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napeljuje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vprašanje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kako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večina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svetovnega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prebivalstva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povezovala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naše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izdelke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z Tuesday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Bassen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To je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naše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trdno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stališče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zavedanju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obvestil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3.stranke, s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katerimi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seznanili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Z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zvezi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tem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upoštevajte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tovrstna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obvestila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pomenijo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zgolj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majhno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število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pritožb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če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upoštevamo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milijoni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uporabnikov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vsem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svetu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mesečno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obiskujejo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spletna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mesta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Zare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(98.000.00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povprečnih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mesečnih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obiskov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lani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) in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Bershka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(15.000.000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povprečnih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mesečnih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obiskov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lani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številke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postavijo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tistih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nekaj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obvestil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jasno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persektivo</a:t>
            </a:r>
            <a:r>
              <a:rPr lang="en-US" sz="9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SI" sz="900" dirty="0">
              <a:effectLst/>
              <a:latin typeface="Aveni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B0983756-920E-4674-8384-E459C91483DA}"/>
              </a:ext>
            </a:extLst>
          </p:cNvPr>
          <p:cNvSpPr/>
          <p:nvPr/>
        </p:nvSpPr>
        <p:spPr>
          <a:xfrm>
            <a:off x="4636835" y="1616451"/>
            <a:ext cx="1901013" cy="232298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Glede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tega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bila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sedaj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tiho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V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zadnjem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letu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je @zara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kopirala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moja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umetniška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dela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hvala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vsem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opozorili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veliko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vas je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bilo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). Moja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odvetnica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stopila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stik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predstavniki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Zare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so mi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dobesedno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odgovorili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za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pritožbo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nimam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osnove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ker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alternativna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umetnica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jo ne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pozna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veliko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ljudi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oni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pa so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velika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korporacija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Načrtujem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nadaljne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pritožbe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toda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samo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plačali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odvetnice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doslej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plačala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2k.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Grozno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žalostno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obenem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moram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zapraviti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ves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svoj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denar,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samo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branim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kar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zakonito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moje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EDIT: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Nekateri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sprašujete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kako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lahko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pomagate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Zgodbo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lahko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objavite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jih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označite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Twitterju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Instagramu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Facebooku</a:t>
            </a:r>
            <a:r>
              <a:rPr lang="en-US" sz="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I" sz="800" dirty="0">
              <a:effectLst/>
              <a:latin typeface="Aveni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5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1284325" y="182400"/>
            <a:ext cx="6575400" cy="659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8E4A"/>
              </a:buClr>
              <a:buSzPts val="1800"/>
              <a:buFont typeface="Corben"/>
              <a:buNone/>
            </a:pP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Imamo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celo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avtomatizirane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bote,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ki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jih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obtožujejo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kraje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avtorskih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del ...</a:t>
            </a:r>
            <a:endParaRPr sz="1100" dirty="0"/>
          </a:p>
        </p:txBody>
      </p:sp>
      <p:sp>
        <p:nvSpPr>
          <p:cNvPr id="293" name="Google Shape;293;p41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17</a:t>
            </a:fld>
            <a:endParaRPr sz="1100"/>
          </a:p>
        </p:txBody>
      </p:sp>
      <p:pic>
        <p:nvPicPr>
          <p:cNvPr id="294" name="Google Shape;294;p41" descr="Graphical user interface, websit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127" t="-194" r="1645" b="34673"/>
          <a:stretch/>
        </p:blipFill>
        <p:spPr>
          <a:xfrm>
            <a:off x="397553" y="1318344"/>
            <a:ext cx="4017905" cy="3183443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41" descr="Text, let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318344"/>
            <a:ext cx="4104301" cy="3183300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6" name="Google Shape;296;p41"/>
          <p:cNvSpPr txBox="1"/>
          <p:nvPr/>
        </p:nvSpPr>
        <p:spPr>
          <a:xfrm>
            <a:off x="4572000" y="4331368"/>
            <a:ext cx="3128210" cy="1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Source: BBC News, Dec 2019.</a:t>
            </a:r>
            <a:endParaRPr sz="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22413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1284325" y="182400"/>
            <a:ext cx="6575400" cy="659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8E4A"/>
              </a:buClr>
              <a:buSzPts val="1800"/>
              <a:buFont typeface="Corben"/>
              <a:buNone/>
            </a:pP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Imamo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celo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avtomatizirane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bote,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ki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jih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obtožujejo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kraje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18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avtorskih</a:t>
            </a:r>
            <a:r>
              <a:rPr lang="en-GB" sz="18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del ...</a:t>
            </a:r>
            <a:endParaRPr sz="1100" dirty="0"/>
          </a:p>
        </p:txBody>
      </p:sp>
      <p:sp>
        <p:nvSpPr>
          <p:cNvPr id="293" name="Google Shape;293;p41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18</a:t>
            </a:fld>
            <a:endParaRPr sz="1100"/>
          </a:p>
        </p:txBody>
      </p:sp>
      <p:pic>
        <p:nvPicPr>
          <p:cNvPr id="294" name="Google Shape;294;p41" descr="Graphical user interface, websit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127" t="-194" r="1645" b="34673"/>
          <a:stretch/>
        </p:blipFill>
        <p:spPr>
          <a:xfrm>
            <a:off x="397553" y="1318344"/>
            <a:ext cx="4017905" cy="3183443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41" descr="Text, let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318344"/>
            <a:ext cx="4104301" cy="3183300"/>
          </a:xfrm>
          <a:prstGeom prst="rect">
            <a:avLst/>
          </a:prstGeom>
          <a:noFill/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6" name="Google Shape;296;p41"/>
          <p:cNvSpPr txBox="1"/>
          <p:nvPr/>
        </p:nvSpPr>
        <p:spPr>
          <a:xfrm>
            <a:off x="4572000" y="4331368"/>
            <a:ext cx="3128210" cy="1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Source: BBC News, Dec 2019.</a:t>
            </a:r>
            <a:endParaRPr sz="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9B454580-26E7-4388-8643-F72B702BE433}"/>
              </a:ext>
            </a:extLst>
          </p:cNvPr>
          <p:cNvSpPr/>
          <p:nvPr/>
        </p:nvSpPr>
        <p:spPr>
          <a:xfrm>
            <a:off x="397552" y="1318344"/>
            <a:ext cx="4017905" cy="65970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>
              <a:effectLst/>
              <a:latin typeface="Aveni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SI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Kako</a:t>
            </a:r>
            <a:r>
              <a:rPr lang="en-SI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r</a:t>
            </a:r>
            <a:r>
              <a:rPr lang="en-US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oboti</a:t>
            </a:r>
            <a:r>
              <a:rPr lang="en-US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kradejo</a:t>
            </a:r>
            <a:r>
              <a:rPr lang="en-US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avtorska</a:t>
            </a:r>
            <a:r>
              <a:rPr lang="en-US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dela</a:t>
            </a:r>
            <a:r>
              <a:rPr lang="en-US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umetnikom</a:t>
            </a:r>
            <a:r>
              <a:rPr lang="en-US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8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Twitterju</a:t>
            </a:r>
            <a:r>
              <a:rPr lang="en-SI" sz="18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SI" dirty="0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C7938B8-F058-4409-9AA1-96B401A27044}"/>
              </a:ext>
            </a:extLst>
          </p:cNvPr>
          <p:cNvSpPr/>
          <p:nvPr/>
        </p:nvSpPr>
        <p:spPr>
          <a:xfrm>
            <a:off x="4572000" y="1318344"/>
            <a:ext cx="4129968" cy="3209231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I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Umetnik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so za BBC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dejali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kako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njihova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umetniška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dela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kradejo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socialnih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omrežjih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spletu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naprej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prodajajo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000" b="1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dobiček</a:t>
            </a:r>
            <a:r>
              <a:rPr lang="en-US" sz="1000" b="1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SI" sz="1000" b="1" dirty="0">
              <a:effectLst/>
              <a:latin typeface="Aveni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Trdijo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zlonamerni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posamezniki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najdejo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njihova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umetniška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dela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pogosto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pomočjo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avtomatiziranega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sistema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znanega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kot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bot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jih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naložijo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drugo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spletno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mesto,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kjer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mogoče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prodati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kot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odtis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kratki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majici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brez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privolitve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avtorja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Posamezniki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nato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komentarjih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umetnikove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spletne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strani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ponujajo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blago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kot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gre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uradni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izdelek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Nekateri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umetniki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pravijo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se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celoten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postopek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lahko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zgodi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brez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kakršnega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koli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posega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človeka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Pravijo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bot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sliko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najde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jo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naloži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spletno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mesto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trgovine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prodajo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majic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samodejno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objavi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povezavo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Nekaj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umetnikov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se je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domislilo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kako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prelisičiti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robote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objavili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slike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katerih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jasno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navedeno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en-US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kršijo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avtorske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I" sz="1000" dirty="0" err="1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pravice</a:t>
            </a:r>
            <a:r>
              <a:rPr lang="en-SI" sz="1000" dirty="0"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I" sz="1000" dirty="0">
              <a:latin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1160145" y="241641"/>
            <a:ext cx="6823710" cy="514826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4.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Poraba</a:t>
            </a:r>
            <a:endParaRPr sz="1100" dirty="0"/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1"/>
          </p:nvPr>
        </p:nvSpPr>
        <p:spPr>
          <a:xfrm>
            <a:off x="488373" y="1508761"/>
            <a:ext cx="2940627" cy="299953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Evropejci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vsako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leto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zavržemo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2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milijona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ton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tekstila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Vsako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sekundo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se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tovornjak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tesktila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zažge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ali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odvrže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odlagališča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endParaRPr lang="en-GB" sz="12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vsem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svetu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je 70%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podarjenih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oblačil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izvoženih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v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podsaharsko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Afriko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endParaRPr lang="en-GB" sz="12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Približno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polovica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teh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konča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lokalnih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odlagališčih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kontaminira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vodne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sisteme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s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strupenim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nerazgradljivim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tekstilom</a:t>
            </a:r>
            <a:r>
              <a:rPr lang="en-GB" sz="12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100" dirty="0"/>
          </a:p>
        </p:txBody>
      </p:sp>
      <p:pic>
        <p:nvPicPr>
          <p:cNvPr id="304" name="Google Shape;304;p42" descr="A picture containing bird, photo, many, bun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9530" y="1342298"/>
            <a:ext cx="4586097" cy="333245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2"/>
          <p:cNvSpPr txBox="1"/>
          <p:nvPr/>
        </p:nvSpPr>
        <p:spPr>
          <a:xfrm>
            <a:off x="3989520" y="4514746"/>
            <a:ext cx="210033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https://www.textilemountainfilm.com/</a:t>
            </a:r>
            <a:endParaRPr sz="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6" name="Google Shape;306;p42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19</a:t>
            </a:fld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2999" b="-12999"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ctrTitle"/>
          </p:nvPr>
        </p:nvSpPr>
        <p:spPr>
          <a:xfrm>
            <a:off x="446925" y="556125"/>
            <a:ext cx="2887800" cy="3878100"/>
          </a:xfrm>
          <a:prstGeom prst="rect">
            <a:avLst/>
          </a:prstGeom>
          <a:solidFill>
            <a:schemeClr val="lt1"/>
          </a:solidFill>
          <a:ln w="635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algn="ctr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D8E4A"/>
              </a:buClr>
              <a:buSzPct val="100000"/>
              <a:buFont typeface="Corben"/>
              <a:buNone/>
            </a:pPr>
            <a:r>
              <a:rPr lang="en-GB" sz="36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Za </a:t>
            </a:r>
            <a:r>
              <a:rPr lang="en-GB" sz="36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kakšno</a:t>
            </a:r>
            <a:r>
              <a:rPr lang="en-GB" sz="36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3600" b="0" dirty="0" err="1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ceno</a:t>
            </a:r>
            <a:r>
              <a:rPr lang="en-GB" sz="36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  <a:t>?</a:t>
            </a:r>
            <a:br>
              <a:rPr lang="en-GB" sz="36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</a:br>
            <a:endParaRPr sz="3600" b="0" dirty="0">
              <a:solidFill>
                <a:srgbClr val="FD8E4A"/>
              </a:solidFill>
              <a:latin typeface="Corben"/>
              <a:ea typeface="Corben"/>
              <a:cs typeface="Corben"/>
              <a:sym typeface="Corb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D8E4A"/>
              </a:buClr>
              <a:buSzPct val="100000"/>
              <a:buFont typeface="Corben"/>
              <a:buNone/>
            </a:pPr>
            <a:br>
              <a:rPr lang="en-GB" sz="36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</a:br>
            <a:br>
              <a:rPr lang="en-GB" sz="4500" b="0" dirty="0">
                <a:solidFill>
                  <a:srgbClr val="FD8E4A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GB" sz="2100" b="0" dirty="0" err="1">
                <a:solidFill>
                  <a:srgbClr val="CA141E"/>
                </a:solidFill>
                <a:latin typeface="Arial"/>
                <a:ea typeface="Corben"/>
                <a:cs typeface="Arial"/>
                <a:sym typeface="Arial"/>
              </a:rPr>
              <a:t>Premislek</a:t>
            </a:r>
            <a:r>
              <a:rPr lang="en-GB" sz="2100" b="0" dirty="0">
                <a:solidFill>
                  <a:srgbClr val="CA141E"/>
                </a:solidFill>
                <a:latin typeface="Arial"/>
                <a:ea typeface="Corben"/>
                <a:cs typeface="Arial"/>
                <a:sym typeface="Arial"/>
              </a:rPr>
              <a:t> o </a:t>
            </a:r>
            <a:r>
              <a:rPr lang="en-GB" sz="2100" b="0" dirty="0" err="1">
                <a:solidFill>
                  <a:srgbClr val="CA141E"/>
                </a:solidFill>
                <a:latin typeface="Arial"/>
                <a:ea typeface="Corben"/>
                <a:cs typeface="Arial"/>
                <a:sym typeface="Arial"/>
              </a:rPr>
              <a:t>industriji</a:t>
            </a:r>
            <a:r>
              <a:rPr lang="en-GB" sz="2100" b="0" dirty="0">
                <a:solidFill>
                  <a:srgbClr val="CA141E"/>
                </a:solidFill>
                <a:latin typeface="Arial"/>
                <a:ea typeface="Corben"/>
                <a:cs typeface="Arial"/>
                <a:sym typeface="Arial"/>
              </a:rPr>
              <a:t> </a:t>
            </a:r>
            <a:r>
              <a:rPr lang="en-GB" sz="2100" b="0" dirty="0" err="1">
                <a:solidFill>
                  <a:srgbClr val="CA141E"/>
                </a:solidFill>
                <a:latin typeface="Arial"/>
                <a:ea typeface="Corben"/>
                <a:cs typeface="Arial"/>
                <a:sym typeface="Arial"/>
              </a:rPr>
              <a:t>hitre</a:t>
            </a:r>
            <a:r>
              <a:rPr lang="en-GB" sz="2100" b="0" dirty="0">
                <a:solidFill>
                  <a:srgbClr val="CA141E"/>
                </a:solidFill>
                <a:latin typeface="Arial"/>
                <a:ea typeface="Corben"/>
                <a:cs typeface="Arial"/>
                <a:sym typeface="Arial"/>
              </a:rPr>
              <a:t> mode</a:t>
            </a:r>
            <a:br>
              <a:rPr lang="en-GB" sz="2300" b="0" dirty="0">
                <a:solidFill>
                  <a:srgbClr val="CA141E"/>
                </a:solidFill>
                <a:latin typeface="Corben"/>
                <a:ea typeface="Corben"/>
                <a:cs typeface="Corben"/>
                <a:sym typeface="Corben"/>
              </a:rPr>
            </a:br>
            <a:endParaRPr sz="2300" b="0" dirty="0">
              <a:solidFill>
                <a:srgbClr val="FD8E4A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50" name="Google Shape;150;p27" descr="A picture containing orange, sitting, table, lar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4638" r="16014" b="-2"/>
          <a:stretch/>
        </p:blipFill>
        <p:spPr>
          <a:xfrm>
            <a:off x="3834742" y="0"/>
            <a:ext cx="5309258" cy="5143500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cxnSp>
        <p:nvCxnSpPr>
          <p:cNvPr id="151" name="Google Shape;151;p27"/>
          <p:cNvCxnSpPr/>
          <p:nvPr/>
        </p:nvCxnSpPr>
        <p:spPr>
          <a:xfrm>
            <a:off x="3854723" y="0"/>
            <a:ext cx="0" cy="5143500"/>
          </a:xfrm>
          <a:prstGeom prst="straightConnector1">
            <a:avLst/>
          </a:prstGeom>
          <a:noFill/>
          <a:ln w="1270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>
            <a:spLocks noGrp="1"/>
          </p:cNvSpPr>
          <p:nvPr>
            <p:ph type="title"/>
          </p:nvPr>
        </p:nvSpPr>
        <p:spPr>
          <a:xfrm>
            <a:off x="1085071" y="210644"/>
            <a:ext cx="6973858" cy="480537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Recikliramo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.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Sodelujemo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pri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ustvarjanju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.</a:t>
            </a:r>
            <a:endParaRPr sz="1100" dirty="0"/>
          </a:p>
        </p:txBody>
      </p:sp>
      <p:pic>
        <p:nvPicPr>
          <p:cNvPr id="313" name="Google Shape;313;p43" descr="Patagonia: Reuse, Recycle, Repair | Isenberg Market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6376" y="1272323"/>
            <a:ext cx="5989277" cy="359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3"/>
          <p:cNvSpPr txBox="1"/>
          <p:nvPr/>
        </p:nvSpPr>
        <p:spPr>
          <a:xfrm>
            <a:off x="313802" y="1272325"/>
            <a:ext cx="366900" cy="3255600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Patagonia</a:t>
            </a:r>
            <a:endParaRPr sz="1100"/>
          </a:p>
        </p:txBody>
      </p:sp>
      <p:sp>
        <p:nvSpPr>
          <p:cNvPr id="315" name="Google Shape;315;p43"/>
          <p:cNvSpPr txBox="1"/>
          <p:nvPr/>
        </p:nvSpPr>
        <p:spPr>
          <a:xfrm>
            <a:off x="7241165" y="1619186"/>
            <a:ext cx="1635528" cy="2903608"/>
          </a:xfrm>
          <a:prstGeom prst="rect">
            <a:avLst/>
          </a:prstGeom>
          <a:solidFill>
            <a:srgbClr val="5F2A13"/>
          </a:solidFill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Mobilna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aplikacija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pametni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oglas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ali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celo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lokalna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trgovina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ponovne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uporabe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ustvarjalnost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ponovni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uporabi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oblačil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lahko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pomaga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zmanjšati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količino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odpadkov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in se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lahko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celo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spremeni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v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donosen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poslovni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model.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Tu je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še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nekaj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2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primerov</a:t>
            </a:r>
            <a:r>
              <a:rPr lang="en-GB" sz="1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...</a:t>
            </a:r>
            <a:endParaRPr sz="1100" dirty="0"/>
          </a:p>
        </p:txBody>
      </p:sp>
      <p:sp>
        <p:nvSpPr>
          <p:cNvPr id="316" name="Google Shape;316;p43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20</a:t>
            </a:fld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>
            <a:spLocks noGrp="1"/>
          </p:cNvSpPr>
          <p:nvPr>
            <p:ph type="title"/>
          </p:nvPr>
        </p:nvSpPr>
        <p:spPr>
          <a:xfrm>
            <a:off x="1610851" y="273843"/>
            <a:ext cx="5922299" cy="461378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Sodelujte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pri</a:t>
            </a:r>
            <a:r>
              <a:rPr lang="en-GB" sz="2100" b="0" dirty="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ustvarjanju</a:t>
            </a:r>
            <a:endParaRPr sz="1100" dirty="0"/>
          </a:p>
        </p:txBody>
      </p:sp>
      <p:pic>
        <p:nvPicPr>
          <p:cNvPr id="323" name="Google Shape;323;p44" descr="A screenshot of a cell pho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2466" y="1263838"/>
            <a:ext cx="2079111" cy="31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4"/>
          <p:cNvSpPr txBox="1"/>
          <p:nvPr/>
        </p:nvSpPr>
        <p:spPr>
          <a:xfrm rot="-1419806">
            <a:off x="1126280" y="3942784"/>
            <a:ext cx="2022412" cy="930994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@maisoncleo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razdela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stroške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izdelave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enega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oblačila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za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popolno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preglednost</a:t>
            </a:r>
            <a:endParaRPr sz="1100" dirty="0"/>
          </a:p>
        </p:txBody>
      </p:sp>
      <p:pic>
        <p:nvPicPr>
          <p:cNvPr id="325" name="Google Shape;325;p44" descr="A person holding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9715" y="1157784"/>
            <a:ext cx="2533650" cy="253841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6" name="Google Shape;326;p44"/>
          <p:cNvSpPr txBox="1"/>
          <p:nvPr/>
        </p:nvSpPr>
        <p:spPr>
          <a:xfrm>
            <a:off x="2947723" y="3569147"/>
            <a:ext cx="3038475" cy="715550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@wearenuw,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irska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mobilna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aplikacija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kjer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lahko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oblačila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sposodite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od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drugih</a:t>
            </a:r>
            <a:endParaRPr sz="1100" dirty="0"/>
          </a:p>
        </p:txBody>
      </p:sp>
      <p:pic>
        <p:nvPicPr>
          <p:cNvPr id="327" name="Google Shape;327;p44" descr="A picture containing knife,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2650" y="1523264"/>
            <a:ext cx="3038475" cy="174671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4"/>
          <p:cNvSpPr txBox="1"/>
          <p:nvPr/>
        </p:nvSpPr>
        <p:spPr>
          <a:xfrm rot="-1252075">
            <a:off x="4895833" y="3785532"/>
            <a:ext cx="4264702" cy="715550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@goodonyou_app je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imenik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blagovnih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znamk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podlagi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raziskav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analize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podatkov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ocenjuje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njihove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etične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standarde</a:t>
            </a:r>
            <a:endParaRPr sz="1100" dirty="0"/>
          </a:p>
        </p:txBody>
      </p:sp>
      <p:sp>
        <p:nvSpPr>
          <p:cNvPr id="329" name="Google Shape;329;p44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21</a:t>
            </a:fld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>
            <a:spLocks noGrp="1"/>
          </p:cNvSpPr>
          <p:nvPr>
            <p:ph type="title"/>
          </p:nvPr>
        </p:nvSpPr>
        <p:spPr>
          <a:xfrm>
            <a:off x="1400499" y="273842"/>
            <a:ext cx="6343001" cy="469106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Čas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za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refleksijo</a:t>
            </a:r>
            <a:endParaRPr sz="1100" dirty="0"/>
          </a:p>
        </p:txBody>
      </p:sp>
      <p:sp>
        <p:nvSpPr>
          <p:cNvPr id="336" name="Google Shape;336;p45"/>
          <p:cNvSpPr txBox="1">
            <a:spLocks noGrp="1"/>
          </p:cNvSpPr>
          <p:nvPr>
            <p:ph type="body" idx="1"/>
          </p:nvPr>
        </p:nvSpPr>
        <p:spPr>
          <a:xfrm>
            <a:off x="1766260" y="1159149"/>
            <a:ext cx="5611481" cy="715875"/>
          </a:xfrm>
          <a:prstGeom prst="rect">
            <a:avLst/>
          </a:prstGeom>
          <a:solidFill>
            <a:schemeClr val="lt1"/>
          </a:solidFill>
          <a:ln w="73025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500"/>
              <a:buNone/>
            </a:pP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Ustvarite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kos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oblačila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oglas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ali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aplikacijo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ki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bi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lahko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ponudila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alternativo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industriji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hitre</a:t>
            </a:r>
            <a:r>
              <a:rPr lang="en-GB" sz="15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mode</a:t>
            </a:r>
            <a:endParaRPr sz="15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6683952" y="3000375"/>
            <a:ext cx="1971675" cy="1885950"/>
          </a:xfrm>
          <a:prstGeom prst="ellipse">
            <a:avLst/>
          </a:prstGeom>
          <a:solidFill>
            <a:schemeClr val="lt1"/>
          </a:solidFill>
          <a:ln w="47625" cap="sq" cmpd="sng">
            <a:solidFill>
              <a:srgbClr val="844A08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Ali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druge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spodbuja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k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sodelovanju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ustvarjanju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pravičnega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delovnega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okolja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 dirty="0"/>
          </a:p>
        </p:txBody>
      </p:sp>
      <p:sp>
        <p:nvSpPr>
          <p:cNvPr id="338" name="Google Shape;338;p45"/>
          <p:cNvSpPr/>
          <p:nvPr/>
        </p:nvSpPr>
        <p:spPr>
          <a:xfrm>
            <a:off x="488373" y="3043238"/>
            <a:ext cx="1971675" cy="1826420"/>
          </a:xfrm>
          <a:prstGeom prst="ellipse">
            <a:avLst/>
          </a:prstGeom>
          <a:solidFill>
            <a:schemeClr val="lt1"/>
          </a:solidFill>
          <a:ln w="47625" cap="sq" cmpd="sng">
            <a:solidFill>
              <a:srgbClr val="844A08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Ali je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sestavljen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iz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stranskih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produktov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kot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so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morske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alge</a:t>
            </a:r>
            <a:r>
              <a:rPr lang="en-US" b="1" dirty="0">
                <a:solidFill>
                  <a:srgbClr val="5F2A13"/>
                </a:solidFill>
              </a:rPr>
              <a:t>,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gobe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ali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ostanki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hrane</a:t>
            </a:r>
            <a:r>
              <a:rPr lang="en-US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9" name="Google Shape;339;p45"/>
          <p:cNvSpPr/>
          <p:nvPr/>
        </p:nvSpPr>
        <p:spPr>
          <a:xfrm>
            <a:off x="3586163" y="2325502"/>
            <a:ext cx="1971675" cy="1885950"/>
          </a:xfrm>
          <a:prstGeom prst="ellipse">
            <a:avLst/>
          </a:prstGeom>
          <a:solidFill>
            <a:schemeClr val="lt1"/>
          </a:solidFill>
          <a:ln w="47625" cap="sq" cmpd="sng">
            <a:solidFill>
              <a:srgbClr val="844A08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5F2A13"/>
                </a:solidFill>
              </a:rPr>
              <a:t>Ga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mogoče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uporabiti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kot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več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kot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le kos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oblačila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? Je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biološko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razgradljiv</a:t>
            </a:r>
            <a:r>
              <a:rPr lang="en-GB" sz="14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 dirty="0"/>
          </a:p>
        </p:txBody>
      </p:sp>
      <p:sp>
        <p:nvSpPr>
          <p:cNvPr id="340" name="Google Shape;340;p45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22</a:t>
            </a:fld>
            <a:endParaRPr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>
            <a:spLocks noGrp="1"/>
          </p:cNvSpPr>
          <p:nvPr>
            <p:ph type="body" idx="1"/>
          </p:nvPr>
        </p:nvSpPr>
        <p:spPr>
          <a:xfrm>
            <a:off x="1713529" y="774100"/>
            <a:ext cx="2127600" cy="1219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200"/>
              <a:buNone/>
            </a:pP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Katera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vprašanja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 po </a:t>
            </a: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vašem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mnenju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ključna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industriji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hitre</a:t>
            </a:r>
            <a:r>
              <a:rPr lang="en-GB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mode?</a:t>
            </a:r>
            <a:endParaRPr sz="11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6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23</a:t>
            </a:fld>
            <a:endParaRPr sz="1100"/>
          </a:p>
        </p:txBody>
      </p:sp>
      <p:sp>
        <p:nvSpPr>
          <p:cNvPr id="347" name="Google Shape;347;p46"/>
          <p:cNvSpPr txBox="1"/>
          <p:nvPr/>
        </p:nvSpPr>
        <p:spPr>
          <a:xfrm>
            <a:off x="2743200" y="3512975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46"/>
          <p:cNvSpPr/>
          <p:nvPr/>
        </p:nvSpPr>
        <p:spPr>
          <a:xfrm>
            <a:off x="1713525" y="2571750"/>
            <a:ext cx="5982300" cy="167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0" cap="flat" cmpd="thickThin">
            <a:solidFill>
              <a:srgbClr val="FD8E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 b="1"/>
              <a:t>Fashionrevolution.org</a:t>
            </a:r>
            <a:endParaRPr sz="1500" b="1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 b="1"/>
              <a:t>Project Stopshop</a:t>
            </a:r>
            <a:endParaRPr sz="1500" b="1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 b="1"/>
              <a:t>Global Garbs</a:t>
            </a:r>
            <a:endParaRPr sz="1500" b="1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</p:txBody>
      </p:sp>
      <p:sp>
        <p:nvSpPr>
          <p:cNvPr id="349" name="Google Shape;349;p46"/>
          <p:cNvSpPr/>
          <p:nvPr/>
        </p:nvSpPr>
        <p:spPr>
          <a:xfrm>
            <a:off x="5302933" y="774176"/>
            <a:ext cx="2127600" cy="1219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/>
              <a:t>Ali se ta </a:t>
            </a:r>
            <a:r>
              <a:rPr lang="en-GB" sz="1200" b="1" dirty="0" err="1"/>
              <a:t>vprašanja</a:t>
            </a:r>
            <a:r>
              <a:rPr lang="en-GB" sz="1200" b="1" dirty="0"/>
              <a:t> </a:t>
            </a:r>
            <a:r>
              <a:rPr lang="en-GB" sz="1200" b="1" dirty="0" err="1"/>
              <a:t>pojavljajo</a:t>
            </a:r>
            <a:r>
              <a:rPr lang="en-GB" sz="1200" b="1" dirty="0"/>
              <a:t> </a:t>
            </a:r>
            <a:r>
              <a:rPr lang="en-GB" sz="1200" b="1" dirty="0" err="1"/>
              <a:t>na</a:t>
            </a:r>
            <a:r>
              <a:rPr lang="en-GB" sz="1200" b="1" dirty="0"/>
              <a:t> </a:t>
            </a:r>
            <a:r>
              <a:rPr lang="en-GB" sz="1200" b="1" dirty="0" err="1"/>
              <a:t>področjih</a:t>
            </a:r>
            <a:r>
              <a:rPr lang="en-GB" sz="1200" b="1" dirty="0"/>
              <a:t> </a:t>
            </a:r>
            <a:r>
              <a:rPr lang="en-GB" sz="1200" b="1" dirty="0" err="1"/>
              <a:t>zunaj</a:t>
            </a:r>
            <a:r>
              <a:rPr lang="en-GB" sz="1200" b="1" dirty="0"/>
              <a:t> </a:t>
            </a:r>
            <a:r>
              <a:rPr lang="en-GB" sz="1200" b="1" dirty="0" err="1"/>
              <a:t>poslovanja</a:t>
            </a:r>
            <a:r>
              <a:rPr lang="en-GB" sz="1200" b="1" dirty="0"/>
              <a:t> in mode?</a:t>
            </a:r>
            <a:endParaRPr sz="1100" b="1" dirty="0"/>
          </a:p>
        </p:txBody>
      </p:sp>
      <p:sp>
        <p:nvSpPr>
          <p:cNvPr id="350" name="Google Shape;350;p46"/>
          <p:cNvSpPr txBox="1">
            <a:spLocks noGrp="1"/>
          </p:cNvSpPr>
          <p:nvPr>
            <p:ph type="title"/>
          </p:nvPr>
        </p:nvSpPr>
        <p:spPr>
          <a:xfrm>
            <a:off x="1267951" y="209924"/>
            <a:ext cx="6608098" cy="392497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rgbClr val="844A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Zaključek</a:t>
            </a:r>
            <a:endParaRPr sz="1100" dirty="0"/>
          </a:p>
        </p:txBody>
      </p:sp>
      <p:pic>
        <p:nvPicPr>
          <p:cNvPr id="351" name="Google Shape;351;p46" descr="A picture containing table, drawing, cu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32817">
            <a:off x="7071391" y="4151072"/>
            <a:ext cx="718180" cy="68762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6"/>
          <p:cNvSpPr txBox="1"/>
          <p:nvPr/>
        </p:nvSpPr>
        <p:spPr>
          <a:xfrm>
            <a:off x="4625225" y="2630050"/>
            <a:ext cx="28053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b="1" dirty="0"/>
              <a:t>Labour Behind the Label</a:t>
            </a:r>
            <a:endParaRPr b="1" dirty="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b="1" dirty="0"/>
              <a:t>War on Want</a:t>
            </a:r>
            <a:endParaRPr b="1" dirty="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b="1" dirty="0" err="1"/>
              <a:t>Goodonyou.eco</a:t>
            </a:r>
            <a:endParaRPr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3</a:t>
            </a:fld>
            <a:endParaRPr sz="1100"/>
          </a:p>
        </p:txBody>
      </p:sp>
      <p:pic>
        <p:nvPicPr>
          <p:cNvPr id="158" name="Google Shape;1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607" y="175625"/>
            <a:ext cx="3194786" cy="432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629" y="456743"/>
            <a:ext cx="2602813" cy="35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8312" y="456742"/>
            <a:ext cx="2602814" cy="35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2745688" y="4231532"/>
            <a:ext cx="3652623" cy="80957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54000" rIns="68575" bIns="2160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Kaj</a:t>
            </a:r>
            <a:r>
              <a:rPr lang="en-GB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GB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hitra</a:t>
            </a:r>
            <a:r>
              <a:rPr lang="en-GB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moda</a:t>
            </a:r>
            <a:r>
              <a:rPr lang="en-GB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 dirty="0"/>
          </a:p>
        </p:txBody>
      </p:sp>
      <p:sp>
        <p:nvSpPr>
          <p:cNvPr id="162" name="Google Shape;162;p28"/>
          <p:cNvSpPr txBox="1"/>
          <p:nvPr/>
        </p:nvSpPr>
        <p:spPr>
          <a:xfrm>
            <a:off x="6398312" y="3747411"/>
            <a:ext cx="1991844" cy="230833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‘Soft shells’, Libby Oliver, 2017.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488373" y="273843"/>
            <a:ext cx="7912677" cy="603343"/>
          </a:xfrm>
          <a:prstGeom prst="rect">
            <a:avLst/>
          </a:prstGeom>
          <a:solidFill>
            <a:srgbClr val="FD8E4A"/>
          </a:solidFill>
          <a:ln w="635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n"/>
              <a:buNone/>
            </a:pPr>
            <a:r>
              <a:rPr lang="en-GB" sz="3000" b="0" dirty="0" err="1">
                <a:solidFill>
                  <a:schemeClr val="lt1"/>
                </a:solidFill>
                <a:latin typeface="Corben"/>
                <a:sym typeface="Corben"/>
              </a:rPr>
              <a:t>Kje</a:t>
            </a:r>
            <a:r>
              <a:rPr lang="en-GB" sz="3000" b="0" dirty="0">
                <a:solidFill>
                  <a:schemeClr val="lt1"/>
                </a:solidFill>
                <a:latin typeface="Corben"/>
                <a:sym typeface="Corben"/>
              </a:rPr>
              <a:t> so </a:t>
            </a:r>
            <a:r>
              <a:rPr lang="en-GB" sz="3000" b="0" dirty="0" err="1">
                <a:solidFill>
                  <a:schemeClr val="lt1"/>
                </a:solidFill>
                <a:latin typeface="Corben"/>
                <a:sym typeface="Corben"/>
              </a:rPr>
              <a:t>proizvedena</a:t>
            </a:r>
            <a:r>
              <a:rPr lang="en-GB" sz="30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3000" b="0" dirty="0" err="1">
                <a:solidFill>
                  <a:schemeClr val="lt1"/>
                </a:solidFill>
                <a:latin typeface="Corben"/>
                <a:sym typeface="Corben"/>
              </a:rPr>
              <a:t>moja</a:t>
            </a:r>
            <a:r>
              <a:rPr lang="en-GB" sz="30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3000" b="0" dirty="0" err="1">
                <a:solidFill>
                  <a:schemeClr val="lt1"/>
                </a:solidFill>
                <a:latin typeface="Corben"/>
                <a:sym typeface="Corben"/>
              </a:rPr>
              <a:t>oblačila</a:t>
            </a:r>
            <a:r>
              <a:rPr lang="en-GB" sz="3000" b="0" dirty="0">
                <a:solidFill>
                  <a:schemeClr val="lt1"/>
                </a:solidFill>
                <a:latin typeface="Corben"/>
                <a:sym typeface="Corben"/>
              </a:rPr>
              <a:t>?</a:t>
            </a:r>
            <a:endParaRPr sz="1100" dirty="0"/>
          </a:p>
        </p:txBody>
      </p:sp>
      <p:pic>
        <p:nvPicPr>
          <p:cNvPr id="169" name="Google Shape;169;p29" descr="A picture containing text,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6890" y="1030616"/>
            <a:ext cx="5675643" cy="4001242"/>
          </a:xfrm>
          <a:prstGeom prst="rect">
            <a:avLst/>
          </a:prstGeom>
          <a:noFill/>
          <a:ln w="635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9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4</a:t>
            </a:fld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270401" y="1101236"/>
            <a:ext cx="2940627" cy="2941027"/>
          </a:xfrm>
          <a:prstGeom prst="rect">
            <a:avLst/>
          </a:prstGeom>
          <a:solidFill>
            <a:schemeClr val="lt1"/>
          </a:solidFill>
          <a:ln w="73025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400"/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Leta 2013 se je,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kljub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opozorilom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da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stavba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varna, v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Bangladešu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zrušila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stavba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Rana Plaza in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tem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pod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seboj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pokopala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1134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delavcev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400"/>
              <a:buNone/>
            </a:pPr>
            <a:endParaRPr lang="en-GB" sz="14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400"/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Ali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si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želiš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da bi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bila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blagovna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znamka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transparentna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glede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pogojev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delovnem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mestu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, v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katerem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je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nastalo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tvoje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novo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oblačilo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400"/>
              <a:buNone/>
            </a:pPr>
            <a:endParaRPr lang="en-GB" sz="14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400"/>
              <a:buNone/>
            </a:pP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Bi to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vplivalo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tvojo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odločitev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pri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nakupu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400" dirty="0" err="1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predmeta</a:t>
            </a:r>
            <a:r>
              <a:rPr lang="en-GB" sz="1400" dirty="0">
                <a:solidFill>
                  <a:srgbClr val="5F2A13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14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77800" lvl="0" indent="-88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p30" descr="A group of people holding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666" y="786948"/>
            <a:ext cx="5420458" cy="361363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5</a:t>
            </a:fld>
            <a:endParaRPr sz="1100"/>
          </a:p>
        </p:txBody>
      </p:sp>
      <p:sp>
        <p:nvSpPr>
          <p:cNvPr id="179" name="Google Shape;179;p30"/>
          <p:cNvSpPr txBox="1"/>
          <p:nvPr/>
        </p:nvSpPr>
        <p:spPr>
          <a:xfrm rot="-934772">
            <a:off x="2176575" y="4037560"/>
            <a:ext cx="2902827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#GOTRANSPARENT</a:t>
            </a:r>
            <a:endParaRPr sz="1100"/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1588352" y="141701"/>
            <a:ext cx="5967295" cy="469070"/>
          </a:xfrm>
          <a:prstGeom prst="rect">
            <a:avLst/>
          </a:prstGeom>
          <a:solidFill>
            <a:srgbClr val="FD8E4A"/>
          </a:solidFill>
          <a:ln w="63500" cap="flat" cmpd="sng">
            <a:solidFill>
              <a:srgbClr val="5F2A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n"/>
              <a:buNone/>
            </a:pP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Kje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so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proizvedena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moja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 </a:t>
            </a:r>
            <a:r>
              <a:rPr lang="en-GB" sz="2100" b="0" dirty="0" err="1">
                <a:solidFill>
                  <a:schemeClr val="lt1"/>
                </a:solidFill>
                <a:latin typeface="Corben"/>
                <a:sym typeface="Corben"/>
              </a:rPr>
              <a:t>oblačila</a:t>
            </a:r>
            <a:r>
              <a:rPr lang="en-GB" sz="2100" b="0" dirty="0">
                <a:solidFill>
                  <a:schemeClr val="lt1"/>
                </a:solidFill>
                <a:latin typeface="Corben"/>
                <a:sym typeface="Corben"/>
              </a:rPr>
              <a:t>?</a:t>
            </a:r>
            <a:endParaRPr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1441073" y="156815"/>
            <a:ext cx="6261854" cy="486471"/>
          </a:xfrm>
          <a:prstGeom prst="rect">
            <a:avLst/>
          </a:prstGeom>
          <a:solidFill>
            <a:srgbClr val="FD8E4A"/>
          </a:solidFill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sym typeface="Corben"/>
              </a:rPr>
              <a:t>4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sym typeface="Corben"/>
              </a:rPr>
              <a:t>stebri</a:t>
            </a:r>
            <a:r>
              <a:rPr lang="en-GB" sz="2100" b="0" dirty="0">
                <a:solidFill>
                  <a:srgbClr val="5F2A13"/>
                </a:solidFill>
                <a:latin typeface="Corben"/>
                <a:sym typeface="Corben"/>
              </a:rPr>
              <a:t>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sym typeface="Corben"/>
              </a:rPr>
              <a:t>hitre</a:t>
            </a:r>
            <a:r>
              <a:rPr lang="en-GB" sz="2100" b="0" dirty="0">
                <a:solidFill>
                  <a:srgbClr val="5F2A13"/>
                </a:solidFill>
                <a:latin typeface="Corben"/>
                <a:sym typeface="Corben"/>
              </a:rPr>
              <a:t> mode</a:t>
            </a:r>
            <a:endParaRPr sz="1100" dirty="0"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713388" y="1360030"/>
            <a:ext cx="2705528" cy="3254160"/>
          </a:xfrm>
          <a:prstGeom prst="rect">
            <a:avLst/>
          </a:prstGeom>
          <a:solidFill>
            <a:schemeClr val="lt1"/>
          </a:solidFill>
          <a:ln w="73025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F2A13"/>
              </a:buClr>
              <a:buSzPts val="1800"/>
              <a:buNone/>
            </a:pPr>
            <a:r>
              <a:rPr lang="en-GB" sz="18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GB" sz="18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Pogoji</a:t>
            </a:r>
            <a:endParaRPr sz="1100"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F2A13"/>
              </a:buClr>
              <a:buSzPts val="1800"/>
              <a:buNone/>
            </a:pPr>
            <a:r>
              <a:rPr lang="en-GB" sz="18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GB" sz="18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Sestava</a:t>
            </a:r>
            <a:endParaRPr sz="1100"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F2A13"/>
              </a:buClr>
              <a:buSzPts val="1800"/>
              <a:buNone/>
            </a:pPr>
            <a:r>
              <a:rPr lang="en-GB" sz="18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GB" sz="18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Kultura</a:t>
            </a:r>
            <a:endParaRPr sz="1100"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 b="1" dirty="0">
              <a:solidFill>
                <a:srgbClr val="5F2A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F2A13"/>
              </a:buClr>
              <a:buSzPts val="1800"/>
              <a:buNone/>
            </a:pPr>
            <a:r>
              <a:rPr lang="en-GB" sz="1800" b="1" dirty="0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GB" sz="1800" b="1" dirty="0" err="1">
                <a:solidFill>
                  <a:srgbClr val="5F2A13"/>
                </a:solidFill>
                <a:latin typeface="Arial"/>
                <a:ea typeface="Arial"/>
                <a:cs typeface="Arial"/>
                <a:sym typeface="Arial"/>
              </a:rPr>
              <a:t>Poraba</a:t>
            </a:r>
            <a:endParaRPr sz="1100" dirty="0"/>
          </a:p>
        </p:txBody>
      </p:sp>
      <p:pic>
        <p:nvPicPr>
          <p:cNvPr id="188" name="Google Shape;188;p31" descr="A picture containing shirt, clothing, person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738" y="1360029"/>
            <a:ext cx="4656752" cy="3383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/>
              <a:t>6</a:t>
            </a:fld>
            <a:endParaRPr sz="11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7</a:t>
            </a:fld>
            <a:endParaRPr sz="1100"/>
          </a:p>
        </p:txBody>
      </p:sp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1329084" y="134108"/>
            <a:ext cx="6485828" cy="441723"/>
          </a:xfrm>
          <a:prstGeom prst="rect">
            <a:avLst/>
          </a:prstGeom>
          <a:solidFill>
            <a:srgbClr val="FD8E4A"/>
          </a:solidFill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1.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Pogoji</a:t>
            </a:r>
            <a:endParaRPr sz="1100" dirty="0"/>
          </a:p>
        </p:txBody>
      </p:sp>
      <p:pic>
        <p:nvPicPr>
          <p:cNvPr id="197" name="Google Shape;197;p32" descr="Black Friday Sale on Pretty Little Thing Website in 2020 showing 99% off everyth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84" y="697907"/>
            <a:ext cx="7561228" cy="356170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8" name="Google Shape;198;p32"/>
          <p:cNvSpPr txBox="1">
            <a:spLocks noGrp="1"/>
          </p:cNvSpPr>
          <p:nvPr>
            <p:ph type="body" idx="1"/>
          </p:nvPr>
        </p:nvSpPr>
        <p:spPr>
          <a:xfrm>
            <a:off x="191653" y="3431478"/>
            <a:ext cx="2274860" cy="157791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 err="1"/>
              <a:t>Prodaja</a:t>
            </a:r>
            <a:r>
              <a:rPr lang="en-US" sz="1200" dirty="0"/>
              <a:t> </a:t>
            </a:r>
            <a:r>
              <a:rPr lang="en-US" sz="1200" dirty="0" err="1"/>
              <a:t>znamke</a:t>
            </a:r>
            <a:r>
              <a:rPr lang="en-US" sz="1200" dirty="0"/>
              <a:t> “Pretty Little Thing” </a:t>
            </a:r>
            <a:r>
              <a:rPr lang="en-US" sz="1200" dirty="0" err="1"/>
              <a:t>na</a:t>
            </a:r>
            <a:r>
              <a:rPr lang="en-US" sz="1200" dirty="0"/>
              <a:t> č</a:t>
            </a:r>
            <a:r>
              <a:rPr lang="sl-SI" sz="1200" dirty="0" err="1"/>
              <a:t>rni</a:t>
            </a:r>
            <a:r>
              <a:rPr lang="sl-SI" sz="1200" dirty="0"/>
              <a:t> petek</a:t>
            </a:r>
            <a:r>
              <a:rPr lang="en-US" sz="1200" dirty="0"/>
              <a:t> </a:t>
            </a:r>
            <a:r>
              <a:rPr lang="sl-SI" sz="1200" dirty="0"/>
              <a:t>leta 2020. </a:t>
            </a:r>
            <a:endParaRPr lang="en-US" sz="12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sz="12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sl-SI" sz="1200" dirty="0"/>
              <a:t>Prodaja je </a:t>
            </a:r>
            <a:r>
              <a:rPr lang="en-US" sz="1200" dirty="0" err="1"/>
              <a:t>omogočila</a:t>
            </a:r>
            <a:r>
              <a:rPr lang="sl-SI" sz="1200" dirty="0"/>
              <a:t> 99% popust na vsak kos oblačila. </a:t>
            </a:r>
            <a:endParaRPr lang="en-US" sz="12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sz="12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sl-SI" sz="1200" dirty="0"/>
              <a:t>To je pomenilo, da </a:t>
            </a:r>
            <a:r>
              <a:rPr lang="en-US" sz="1200" dirty="0" err="1"/>
              <a:t>ste</a:t>
            </a:r>
            <a:r>
              <a:rPr lang="en-US" sz="1200" dirty="0"/>
              <a:t> </a:t>
            </a:r>
            <a:r>
              <a:rPr lang="sl-SI" sz="1200" dirty="0"/>
              <a:t>lahko kupi</a:t>
            </a:r>
            <a:r>
              <a:rPr lang="en-US" sz="1200" dirty="0"/>
              <a:t>li </a:t>
            </a:r>
            <a:r>
              <a:rPr lang="en-US" sz="1200" dirty="0" err="1"/>
              <a:t>vsak</a:t>
            </a:r>
            <a:r>
              <a:rPr lang="sl-SI" sz="1200" dirty="0"/>
              <a:t> </a:t>
            </a:r>
            <a:r>
              <a:rPr lang="sl-SI" sz="1200" dirty="0" err="1"/>
              <a:t>izdele</a:t>
            </a:r>
            <a:r>
              <a:rPr lang="en-US" sz="1200" dirty="0"/>
              <a:t>k</a:t>
            </a:r>
            <a:r>
              <a:rPr lang="sl-SI" sz="1200" dirty="0"/>
              <a:t> za 0,01 centa. </a:t>
            </a:r>
            <a:endParaRPr sz="1200" dirty="0">
              <a:solidFill>
                <a:srgbClr val="5F2A1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1329086" y="192227"/>
            <a:ext cx="6485828" cy="441723"/>
          </a:xfrm>
          <a:prstGeom prst="rect">
            <a:avLst/>
          </a:prstGeom>
          <a:solidFill>
            <a:srgbClr val="FD8E4A"/>
          </a:solidFill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1.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Pogoji</a:t>
            </a:r>
            <a:endParaRPr sz="1100" dirty="0"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376318" y="1997285"/>
            <a:ext cx="4041233" cy="2769977"/>
          </a:xfrm>
          <a:prstGeom prst="rect">
            <a:avLst/>
          </a:prstGeom>
          <a:solidFill>
            <a:schemeClr val="lt1"/>
          </a:solidFill>
          <a:ln w="73025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163"/>
              <a:buNone/>
            </a:pPr>
            <a:endParaRPr sz="136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163"/>
              <a:buNone/>
            </a:pP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Danes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lahko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oblačila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znamk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Pretty Little Thing, Boohoo, Sports Direct in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drugih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blagovnih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znamk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kupite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že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za 10 €.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163"/>
              <a:buNone/>
            </a:pPr>
            <a:endParaRPr lang="en-GB" sz="136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163"/>
              <a:buNone/>
            </a:pP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poročilo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junija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objavila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organizacija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"Labour Behind the Label", je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pokazalo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da so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tekstilni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delavci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Leicesterju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Združenem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kraljestvu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delali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za 3,50 GBP/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med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pandemijo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COVID-19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ustavilo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163"/>
              <a:buNone/>
            </a:pPr>
            <a:endParaRPr lang="en-GB" sz="136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1163"/>
              <a:buNone/>
            </a:pP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Še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nekaj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36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primerov</a:t>
            </a:r>
            <a:r>
              <a:rPr lang="en-GB" sz="136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36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63"/>
              <a:buNone/>
            </a:pPr>
            <a:endParaRPr sz="136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63"/>
              <a:buNone/>
            </a:pPr>
            <a:endParaRPr sz="136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3"/>
          <p:cNvSpPr txBox="1"/>
          <p:nvPr/>
        </p:nvSpPr>
        <p:spPr>
          <a:xfrm>
            <a:off x="0" y="4899423"/>
            <a:ext cx="376689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source: </a:t>
            </a:r>
            <a:r>
              <a:rPr lang="en-GB" sz="1400" u="sng">
                <a:solidFill>
                  <a:schemeClr val="hlink"/>
                </a:solidFill>
                <a:latin typeface="Candara"/>
                <a:ea typeface="Candara"/>
                <a:cs typeface="Candara"/>
                <a:sym typeface="Candara"/>
                <a:hlinkClick r:id="rId3"/>
              </a:rPr>
              <a:t>https://labourbehindthelabel.org/boohoo/</a:t>
            </a:r>
            <a:endParaRPr sz="1400"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7" name="Google Shape;207;p33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8</a:t>
            </a:fld>
            <a:endParaRPr sz="1100"/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8862" y="699615"/>
            <a:ext cx="1067849" cy="117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0650" y="694425"/>
            <a:ext cx="1098226" cy="115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9075" y="699650"/>
            <a:ext cx="1067850" cy="115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2225" y="699625"/>
            <a:ext cx="1067850" cy="115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 descr="A screenshot of a cell phon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" r="37359"/>
          <a:stretch/>
        </p:blipFill>
        <p:spPr>
          <a:xfrm>
            <a:off x="5534808" y="1326864"/>
            <a:ext cx="3228392" cy="3392088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1478366" y="194672"/>
            <a:ext cx="6187268" cy="402017"/>
          </a:xfrm>
          <a:prstGeom prst="rect">
            <a:avLst/>
          </a:prstGeom>
          <a:solidFill>
            <a:srgbClr val="FD8E4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2A13"/>
              </a:buClr>
              <a:buSzPts val="2100"/>
              <a:buFont typeface="Corben"/>
              <a:buNone/>
            </a:pPr>
            <a:r>
              <a:rPr lang="en-GB" sz="2100" b="0" dirty="0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1. </a:t>
            </a:r>
            <a:r>
              <a:rPr lang="en-GB" sz="2100" b="0" dirty="0" err="1">
                <a:solidFill>
                  <a:srgbClr val="5F2A13"/>
                </a:solidFill>
                <a:latin typeface="Corben"/>
                <a:ea typeface="Corben"/>
                <a:cs typeface="Corben"/>
                <a:sym typeface="Corben"/>
              </a:rPr>
              <a:t>Pogoji</a:t>
            </a:r>
            <a:endParaRPr sz="1100" dirty="0"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196717" y="1331398"/>
            <a:ext cx="3766800" cy="2780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D8E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"JD Sports, Amazon UK, TK Maxx in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Missguided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so med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številnimi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britanskimi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modnimi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trgovci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ki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so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bili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javno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osramočeni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ker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niso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sprejeli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ukrepov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za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spodbujanje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okoljske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trajnosti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ter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zaščite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svojih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delavcev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.”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lang="en-GB" sz="1500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Bi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raje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kupovali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pri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trgovcih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z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boljšimi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standardi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varovanja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okolja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odnosa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 do </a:t>
            </a:r>
            <a:r>
              <a:rPr lang="en-GB" sz="1500" dirty="0" err="1">
                <a:latin typeface="Gill Sans"/>
                <a:ea typeface="Gill Sans"/>
                <a:cs typeface="Gill Sans"/>
                <a:sym typeface="Gill Sans"/>
              </a:rPr>
              <a:t>zaposlenih</a:t>
            </a:r>
            <a:r>
              <a:rPr lang="en-GB" sz="1500" dirty="0"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1100" dirty="0"/>
          </a:p>
        </p:txBody>
      </p:sp>
      <p:sp>
        <p:nvSpPr>
          <p:cNvPr id="220" name="Google Shape;220;p34"/>
          <p:cNvSpPr txBox="1"/>
          <p:nvPr/>
        </p:nvSpPr>
        <p:spPr>
          <a:xfrm>
            <a:off x="0" y="4899423"/>
            <a:ext cx="184329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Source</a:t>
            </a:r>
            <a:r>
              <a:rPr lang="en-GB" sz="1100" b="1" u="sng">
                <a:solidFill>
                  <a:schemeClr val="hlink"/>
                </a:solidFill>
                <a:latin typeface="Candara"/>
                <a:ea typeface="Candara"/>
                <a:cs typeface="Candara"/>
                <a:sym typeface="Candara"/>
                <a:hlinkClick r:id="rId3"/>
              </a:rPr>
              <a:t>: ITV News article, 2019</a:t>
            </a:r>
            <a:endParaRPr sz="1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1" name="Google Shape;221;p34"/>
          <p:cNvSpPr txBox="1">
            <a:spLocks noGrp="1"/>
          </p:cNvSpPr>
          <p:nvPr>
            <p:ph type="sldNum" idx="12"/>
          </p:nvPr>
        </p:nvSpPr>
        <p:spPr>
          <a:xfrm>
            <a:off x="8525274" y="4767263"/>
            <a:ext cx="4758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/>
              <a:t>9</a:t>
            </a:fld>
            <a:endParaRPr sz="1100"/>
          </a:p>
        </p:txBody>
      </p:sp>
      <p:pic>
        <p:nvPicPr>
          <p:cNvPr id="222" name="Google Shape;222;p34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348" y="4129278"/>
            <a:ext cx="2938777" cy="78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1713" y="1308224"/>
            <a:ext cx="2428876" cy="81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 descr="A picture containing l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73250" y="983584"/>
            <a:ext cx="1736757" cy="173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 descr="A close up of a logo&#10;&#10;Description automatically genera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9537" y="1109024"/>
            <a:ext cx="1494580" cy="149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87414" y="2603604"/>
            <a:ext cx="2848128" cy="63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 descr="A picture containing tableware, plate, dishware, draw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89537" y="3346788"/>
            <a:ext cx="2828925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lorBlockVTI">
  <a:themeElements>
    <a:clrScheme name="Custom 28">
      <a:dk1>
        <a:srgbClr val="000000"/>
      </a:dk1>
      <a:lt1>
        <a:srgbClr val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2818</Words>
  <Application>Microsoft Office PowerPoint</Application>
  <PresentationFormat>Diaprojekcija na zaslonu (16:9)</PresentationFormat>
  <Paragraphs>302</Paragraphs>
  <Slides>23</Slides>
  <Notes>23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23</vt:i4>
      </vt:variant>
    </vt:vector>
  </HeadingPairs>
  <TitlesOfParts>
    <vt:vector size="33" baseType="lpstr">
      <vt:lpstr>Corben</vt:lpstr>
      <vt:lpstr>Space Mono</vt:lpstr>
      <vt:lpstr>Avenir</vt:lpstr>
      <vt:lpstr>Arial</vt:lpstr>
      <vt:lpstr>Open Sans Light</vt:lpstr>
      <vt:lpstr>Calibri</vt:lpstr>
      <vt:lpstr>Gill Sans</vt:lpstr>
      <vt:lpstr>Candara</vt:lpstr>
      <vt:lpstr>Simple Light</vt:lpstr>
      <vt:lpstr>ColorBlockVTI</vt:lpstr>
      <vt:lpstr>PowerPointova predstavitev</vt:lpstr>
      <vt:lpstr>Za kakšno ceno?    Premislek o industriji hitre mode </vt:lpstr>
      <vt:lpstr>PowerPointova predstavitev</vt:lpstr>
      <vt:lpstr>Kje so proizvedena moja oblačila?</vt:lpstr>
      <vt:lpstr>Kje so proizvedena moja oblačila?</vt:lpstr>
      <vt:lpstr>4 stebri hitre mode</vt:lpstr>
      <vt:lpstr>1. Pogoji</vt:lpstr>
      <vt:lpstr>1. Pogoji</vt:lpstr>
      <vt:lpstr>1. Pogoji</vt:lpstr>
      <vt:lpstr>2. Sestava</vt:lpstr>
      <vt:lpstr>PowerPointova predstavitev</vt:lpstr>
      <vt:lpstr>3. Kultura:   Zapiši svojo deklaracijo</vt:lpstr>
      <vt:lpstr>Kakšna je tvoja osebna deklaracija?</vt:lpstr>
      <vt:lpstr>Deklaracija: ukradeno avtorstvo</vt:lpstr>
      <vt:lpstr>Zara si prisvoji avtorsko delo umetnice  Tuesday Bassen</vt:lpstr>
      <vt:lpstr>Zara si prisvoji avtorsko delo umetnice  Tuesday Bassen</vt:lpstr>
      <vt:lpstr>Imamo celo avtomatizirane bote, ki jih obtožujejo kraje avtorskih del ...</vt:lpstr>
      <vt:lpstr>Imamo celo avtomatizirane bote, ki jih obtožujejo kraje avtorskih del ...</vt:lpstr>
      <vt:lpstr>4. Poraba</vt:lpstr>
      <vt:lpstr>Recikliramo. Sodelujemo pri ustvarjanju.</vt:lpstr>
      <vt:lpstr>Sodelujte pri ustvarjanju</vt:lpstr>
      <vt:lpstr>Čas za refleksijo</vt:lpstr>
      <vt:lpstr>Zaključek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Matej Purger</dc:creator>
  <cp:lastModifiedBy>Jeglič, Urška</cp:lastModifiedBy>
  <cp:revision>14</cp:revision>
  <dcterms:modified xsi:type="dcterms:W3CDTF">2023-03-07T12:00:34Z</dcterms:modified>
</cp:coreProperties>
</file>