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364" r:id="rId3"/>
    <p:sldId id="365" r:id="rId4"/>
    <p:sldId id="366" r:id="rId5"/>
    <p:sldId id="367" r:id="rId6"/>
    <p:sldId id="368" r:id="rId7"/>
    <p:sldId id="347" r:id="rId8"/>
    <p:sldId id="342" r:id="rId9"/>
    <p:sldId id="349" r:id="rId10"/>
    <p:sldId id="353" r:id="rId11"/>
    <p:sldId id="358" r:id="rId12"/>
    <p:sldId id="354" r:id="rId13"/>
    <p:sldId id="355" r:id="rId14"/>
    <p:sldId id="359" r:id="rId15"/>
    <p:sldId id="356" r:id="rId16"/>
    <p:sldId id="360" r:id="rId17"/>
    <p:sldId id="357" r:id="rId18"/>
    <p:sldId id="361" r:id="rId19"/>
    <p:sldId id="362" r:id="rId20"/>
    <p:sldId id="3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rger, Matej" initials="PM" lastIdx="1" clrIdx="0">
    <p:extLst>
      <p:ext uri="{19B8F6BF-5375-455C-9EA6-DF929625EA0E}">
        <p15:presenceInfo xmlns:p15="http://schemas.microsoft.com/office/powerpoint/2012/main" userId="Purger, Matej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7DA"/>
    <a:srgbClr val="396B99"/>
    <a:srgbClr val="EA583D"/>
    <a:srgbClr val="8E8C8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1" autoAdjust="0"/>
    <p:restoredTop sz="95510" autoAdjust="0"/>
  </p:normalViewPr>
  <p:slideViewPr>
    <p:cSldViewPr snapToGrid="0" snapToObjects="1">
      <p:cViewPr varScale="1">
        <p:scale>
          <a:sx n="75" d="100"/>
          <a:sy n="75" d="100"/>
        </p:scale>
        <p:origin x="1022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7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6F64B39-2364-7247-92AA-A7AEAB13B57A}"/>
              </a:ext>
            </a:extLst>
          </p:cNvPr>
          <p:cNvSpPr/>
          <p:nvPr userDrawn="1"/>
        </p:nvSpPr>
        <p:spPr>
          <a:xfrm>
            <a:off x="6013563" y="0"/>
            <a:ext cx="5779140" cy="6874384"/>
          </a:xfrm>
          <a:prstGeom prst="rect">
            <a:avLst/>
          </a:prstGeom>
          <a:gradFill>
            <a:gsLst>
              <a:gs pos="0">
                <a:srgbClr val="4CA7DA"/>
              </a:gs>
              <a:gs pos="100000">
                <a:srgbClr val="396B99"/>
              </a:gs>
            </a:gsLst>
            <a:lin ang="27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A9D1A1-C4D1-4443-A885-E0AF4678F839}"/>
              </a:ext>
            </a:extLst>
          </p:cNvPr>
          <p:cNvSpPr/>
          <p:nvPr userDrawn="1"/>
        </p:nvSpPr>
        <p:spPr>
          <a:xfrm>
            <a:off x="6013563" y="5535261"/>
            <a:ext cx="5779141" cy="9519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65" y="1355252"/>
            <a:ext cx="5358948" cy="1092794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65" y="2714310"/>
            <a:ext cx="5358948" cy="44356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6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9828BC2-66CE-9545-BFB5-87F6540E7D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13563" y="5535261"/>
            <a:ext cx="5779140" cy="951933"/>
          </a:xfrm>
        </p:spPr>
        <p:txBody>
          <a:bodyPr anchor="ctr"/>
          <a:lstStyle>
            <a:lvl1pPr marL="0" indent="0" algn="ctr">
              <a:buNone/>
              <a:defRPr b="0" i="0"/>
            </a:lvl1pPr>
          </a:lstStyle>
          <a:p>
            <a:r>
              <a:rPr lang="en-US" dirty="0"/>
              <a:t>Click to add Logo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3A3792-D837-FE4E-9E28-6FE83C135D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1" y="346364"/>
            <a:ext cx="5179454" cy="51794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F81E5B4-90ED-464B-85D2-50E1352B1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40" y="5850843"/>
            <a:ext cx="562906" cy="3752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2AD7F2E-49E1-1F48-BEE2-61E045C50012}"/>
              </a:ext>
            </a:extLst>
          </p:cNvPr>
          <p:cNvSpPr txBox="1"/>
          <p:nvPr userDrawn="1"/>
        </p:nvSpPr>
        <p:spPr>
          <a:xfrm>
            <a:off x="1576853" y="5869201"/>
            <a:ext cx="3743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dirty="0">
                <a:solidFill>
                  <a:srgbClr val="7F7F7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 project received funding from the European Union’s Horizon 2020 research and innovation programme under grant agreement No 824586.</a:t>
            </a:r>
            <a:endParaRPr lang="en-US" sz="1100" b="0" i="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27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7"/>
          </p:nvPr>
        </p:nvSpPr>
        <p:spPr>
          <a:xfrm>
            <a:off x="524936" y="1985967"/>
            <a:ext cx="5482541" cy="1965959"/>
          </a:xfrm>
        </p:spPr>
        <p:txBody>
          <a:bodyPr>
            <a:normAutofit/>
          </a:bodyPr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8"/>
          </p:nvPr>
        </p:nvSpPr>
        <p:spPr>
          <a:xfrm>
            <a:off x="6184526" y="1985967"/>
            <a:ext cx="5482541" cy="1965959"/>
          </a:xfrm>
        </p:spPr>
        <p:txBody>
          <a:bodyPr>
            <a:normAutofit/>
          </a:bodyPr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9"/>
          </p:nvPr>
        </p:nvSpPr>
        <p:spPr>
          <a:xfrm>
            <a:off x="6201460" y="4160208"/>
            <a:ext cx="5482541" cy="1965959"/>
          </a:xfrm>
        </p:spPr>
        <p:txBody>
          <a:bodyPr>
            <a:normAutofit/>
          </a:bodyPr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2" name="Content Placeholder 2"/>
          <p:cNvSpPr>
            <a:spLocks noGrp="1"/>
          </p:cNvSpPr>
          <p:nvPr>
            <p:ph sz="half" idx="20"/>
          </p:nvPr>
        </p:nvSpPr>
        <p:spPr>
          <a:xfrm>
            <a:off x="524936" y="4164972"/>
            <a:ext cx="5482541" cy="1965959"/>
          </a:xfrm>
        </p:spPr>
        <p:txBody>
          <a:bodyPr>
            <a:normAutofit/>
          </a:bodyPr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778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136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903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4002" y="0"/>
            <a:ext cx="4724404" cy="6845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7" y="2571752"/>
            <a:ext cx="4340352" cy="1162051"/>
          </a:xfrm>
        </p:spPr>
        <p:txBody>
          <a:bodyPr anchor="b">
            <a:normAutofit/>
          </a:bodyPr>
          <a:lstStyle>
            <a:lvl1pPr algn="l">
              <a:defRPr sz="2600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5746" y="203203"/>
            <a:ext cx="6560117" cy="5948365"/>
          </a:xfrm>
        </p:spPr>
        <p:txBody>
          <a:bodyPr>
            <a:normAutofit/>
          </a:bodyPr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4" y="3733804"/>
            <a:ext cx="4340352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5746" y="6423589"/>
            <a:ext cx="4675591" cy="365125"/>
          </a:xfrm>
        </p:spPr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73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77800"/>
            <a:ext cx="4730752" cy="6489700"/>
          </a:xfrm>
        </p:spPr>
        <p:txBody>
          <a:bodyPr/>
          <a:lstStyle>
            <a:lvl1pPr marL="0" indent="0">
              <a:buNone/>
              <a:defRPr sz="3200" b="0" i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5743" y="3124200"/>
            <a:ext cx="6614135" cy="871538"/>
          </a:xfrm>
        </p:spPr>
        <p:txBody>
          <a:bodyPr anchor="b">
            <a:normAutofit/>
          </a:bodyPr>
          <a:lstStyle>
            <a:lvl1pPr algn="l">
              <a:defRPr sz="2600" b="1" i="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743" y="3995738"/>
            <a:ext cx="6614135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 b="0" i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5745" y="6423589"/>
            <a:ext cx="4021539" cy="365125"/>
          </a:xfrm>
        </p:spPr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7284" y="6414064"/>
            <a:ext cx="738717" cy="365125"/>
          </a:xfrm>
        </p:spPr>
        <p:txBody>
          <a:bodyPr/>
          <a:lstStyle>
            <a:lvl1pPr>
              <a:defRPr b="0" i="0"/>
            </a:lvl1pPr>
          </a:lstStyle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799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6" y="4424085"/>
            <a:ext cx="8405285" cy="833719"/>
          </a:xfrm>
        </p:spPr>
        <p:txBody>
          <a:bodyPr anchor="b">
            <a:normAutofit/>
          </a:bodyPr>
          <a:lstStyle>
            <a:lvl1pPr algn="l">
              <a:defRPr sz="2600" b="1" i="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4935" y="228600"/>
            <a:ext cx="8405287" cy="4187952"/>
          </a:xfrm>
        </p:spPr>
        <p:txBody>
          <a:bodyPr/>
          <a:lstStyle>
            <a:lvl1pPr marL="0" indent="0">
              <a:buNone/>
              <a:defRPr sz="3200" b="0" i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936" y="5257800"/>
            <a:ext cx="8405285" cy="885826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 i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4937" y="6423589"/>
            <a:ext cx="8405287" cy="365125"/>
          </a:xfrm>
        </p:spPr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32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5199" y="3124200"/>
            <a:ext cx="5668380" cy="871538"/>
          </a:xfrm>
        </p:spPr>
        <p:txBody>
          <a:bodyPr anchor="b">
            <a:normAutofit/>
          </a:bodyPr>
          <a:lstStyle>
            <a:lvl1pPr algn="l">
              <a:defRPr sz="2600" b="1" i="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941" y="2365248"/>
            <a:ext cx="5602696" cy="4314952"/>
          </a:xfrm>
        </p:spPr>
        <p:txBody>
          <a:bodyPr/>
          <a:lstStyle>
            <a:lvl1pPr marL="0" indent="0">
              <a:buNone/>
              <a:defRPr sz="3200" b="0" i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45199" y="3995738"/>
            <a:ext cx="566838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 b="0" i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45201" y="6423589"/>
            <a:ext cx="3122083" cy="365125"/>
          </a:xfrm>
        </p:spPr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68940" y="228600"/>
            <a:ext cx="2743200" cy="2039112"/>
          </a:xfrm>
        </p:spPr>
        <p:txBody>
          <a:bodyPr/>
          <a:lstStyle>
            <a:lvl1pPr>
              <a:buNone/>
              <a:defRPr b="0" i="0"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128437" y="228600"/>
            <a:ext cx="2743200" cy="2039112"/>
          </a:xfrm>
        </p:spPr>
        <p:txBody>
          <a:bodyPr/>
          <a:lstStyle>
            <a:lvl1pPr>
              <a:buNone/>
              <a:defRPr b="0" i="0"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3621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692955D-F262-B947-B1AE-668FC5836DD2}"/>
              </a:ext>
            </a:extLst>
          </p:cNvPr>
          <p:cNvSpPr txBox="1"/>
          <p:nvPr userDrawn="1"/>
        </p:nvSpPr>
        <p:spPr>
          <a:xfrm>
            <a:off x="486271" y="684960"/>
            <a:ext cx="621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dirty="0">
                <a:solidFill>
                  <a:srgbClr val="7F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Partners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730CED8-A158-2E4D-B192-AE5C358092A3}"/>
              </a:ext>
            </a:extLst>
          </p:cNvPr>
          <p:cNvGrpSpPr/>
          <p:nvPr userDrawn="1"/>
        </p:nvGrpSpPr>
        <p:grpSpPr>
          <a:xfrm>
            <a:off x="430525" y="5422420"/>
            <a:ext cx="5472564" cy="563248"/>
            <a:chOff x="1578208" y="5232211"/>
            <a:chExt cx="5472564" cy="563248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3D6B73B-E45E-9D4F-9B9F-F9984EF283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208" y="5270281"/>
              <a:ext cx="787769" cy="52517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1657EB1-CE28-A54F-8B4B-467430B56F68}"/>
                </a:ext>
              </a:extLst>
            </p:cNvPr>
            <p:cNvSpPr txBox="1"/>
            <p:nvPr userDrawn="1"/>
          </p:nvSpPr>
          <p:spPr>
            <a:xfrm>
              <a:off x="2381031" y="5232211"/>
              <a:ext cx="46697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0" i="0" dirty="0">
                  <a:solidFill>
                    <a:srgbClr val="7F7F7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This project received funding from the European Union’s Horizon 2020 research and innovation programme under grant agreement No 824586.</a:t>
              </a:r>
              <a:endParaRPr lang="en-US" sz="1200" b="0" i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73CBBA3-0400-8C4D-8173-4BED62A03A75}"/>
              </a:ext>
            </a:extLst>
          </p:cNvPr>
          <p:cNvGrpSpPr/>
          <p:nvPr userDrawn="1"/>
        </p:nvGrpSpPr>
        <p:grpSpPr>
          <a:xfrm>
            <a:off x="367980" y="1548351"/>
            <a:ext cx="10925431" cy="3508347"/>
            <a:chOff x="367981" y="2838481"/>
            <a:chExt cx="8260946" cy="2652734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3979FCE-A919-1B42-8FDB-C8E12B7C80A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2295" y="5491215"/>
              <a:ext cx="8166632" cy="0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11055DE-F4E6-D84C-88BC-277640BDBF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525" y="2838481"/>
              <a:ext cx="1590724" cy="628669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0294F0F-FC41-8342-827F-926C9B2835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804" y="2871864"/>
              <a:ext cx="1433484" cy="566527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0DB667F-01ED-E34B-8C85-21EE10D624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3470" y="2871864"/>
              <a:ext cx="1363378" cy="538819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9409679D-D9FF-1443-9B20-77186BF8D3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0030" y="2871792"/>
              <a:ext cx="1363559" cy="538891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80CD205-C916-9B4D-8932-FBAB27F6D1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981" y="3704672"/>
              <a:ext cx="1409105" cy="55689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0BF89330-4089-DB46-A0B2-C855D82ECF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153" y="3629957"/>
              <a:ext cx="1715929" cy="678151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AF109B64-AEB2-5744-9278-DE40A0984A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846" y="3667360"/>
              <a:ext cx="1470409" cy="582281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C70B3AB-3497-F441-9A30-F7879B0BDC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7381" y="3681222"/>
              <a:ext cx="1511546" cy="598571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92C893B5-8C78-E54E-8E6A-B9403358D2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365" y="4494254"/>
              <a:ext cx="1638327" cy="648778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CEC3D66-94E1-B74C-A5DC-32153CA35C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4151" y="4508018"/>
              <a:ext cx="1593292" cy="630943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E89D631A-86B6-3F41-8C65-754090B491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9530" y="4468427"/>
              <a:ext cx="1693270" cy="6705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186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8037AF-A20C-E04B-94E4-534205C3B0BB}"/>
              </a:ext>
            </a:extLst>
          </p:cNvPr>
          <p:cNvSpPr txBox="1"/>
          <p:nvPr/>
        </p:nvSpPr>
        <p:spPr>
          <a:xfrm>
            <a:off x="524937" y="403110"/>
            <a:ext cx="8726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rgbClr val="7F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Thanks for your attention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6CBC983-080B-2A4B-B53A-23985D1D6DF3}"/>
              </a:ext>
            </a:extLst>
          </p:cNvPr>
          <p:cNvSpPr txBox="1"/>
          <p:nvPr userDrawn="1"/>
        </p:nvSpPr>
        <p:spPr>
          <a:xfrm>
            <a:off x="575932" y="1288414"/>
            <a:ext cx="621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dirty="0">
                <a:solidFill>
                  <a:srgbClr val="7F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Partners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690EF7F-F464-8843-BEC5-7AB38DCBD085}"/>
              </a:ext>
            </a:extLst>
          </p:cNvPr>
          <p:cNvCxnSpPr>
            <a:cxnSpLocks/>
          </p:cNvCxnSpPr>
          <p:nvPr userDrawn="1"/>
        </p:nvCxnSpPr>
        <p:spPr>
          <a:xfrm>
            <a:off x="492714" y="5056698"/>
            <a:ext cx="10800697" cy="0"/>
          </a:xfrm>
          <a:prstGeom prst="line">
            <a:avLst/>
          </a:prstGeom>
          <a:ln w="12700"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01358D83-BD40-0840-8027-8F539AE6FFC0}"/>
              </a:ext>
            </a:extLst>
          </p:cNvPr>
          <p:cNvGrpSpPr/>
          <p:nvPr userDrawn="1"/>
        </p:nvGrpSpPr>
        <p:grpSpPr>
          <a:xfrm>
            <a:off x="367981" y="1773610"/>
            <a:ext cx="11054447" cy="2822602"/>
            <a:chOff x="367980" y="1548351"/>
            <a:chExt cx="11936652" cy="304786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7F557AB-5501-EE4B-A106-D87D69F7AC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697" y="1548351"/>
              <a:ext cx="2103796" cy="83144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2BB1299-3BF2-5D4A-85BE-0D2C3DA747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3784" y="1592501"/>
              <a:ext cx="1895840" cy="74925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F214A47-0D5F-2D4C-9D21-20D574A378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7536" y="1592501"/>
              <a:ext cx="1803122" cy="71261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648BA2D-C8DD-4840-BB28-0D19BDB382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1957" y="1592406"/>
              <a:ext cx="1803361" cy="71270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5F2538B-C267-674D-A809-97BE2EC3B1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980" y="2693923"/>
              <a:ext cx="1863598" cy="73651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A2E2E0F-6515-DA41-95CF-440B9E6C0E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4191" y="2595110"/>
              <a:ext cx="2269385" cy="89688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DD8086A-7691-0642-8BA5-D9FEAEE7D5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4875" y="2644577"/>
              <a:ext cx="1944675" cy="77008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5C0D4F4-A0E9-2A48-9A1A-AADB40E81A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5552" y="2662910"/>
              <a:ext cx="1999080" cy="79163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0CEE3DC-B150-9045-BF7D-77B4847619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1375" y="3738177"/>
              <a:ext cx="2166753" cy="85803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B3BF34F-3124-1A43-AD84-1CA6A4A8E2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3697" y="3756381"/>
              <a:ext cx="2107192" cy="834447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14328AD-C56B-0E4B-A2CB-B6810E7CD6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9807" y="3704020"/>
              <a:ext cx="2239417" cy="886807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7427C94-DA45-B54F-9998-9E4268A43A68}"/>
              </a:ext>
            </a:extLst>
          </p:cNvPr>
          <p:cNvGrpSpPr/>
          <p:nvPr userDrawn="1"/>
        </p:nvGrpSpPr>
        <p:grpSpPr>
          <a:xfrm>
            <a:off x="516164" y="5422420"/>
            <a:ext cx="5472564" cy="563248"/>
            <a:chOff x="1578208" y="5232211"/>
            <a:chExt cx="5472564" cy="563248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DE45A07-11C4-A54D-A5E4-6EED9773FE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208" y="5270281"/>
              <a:ext cx="787769" cy="525178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1E8C68C-E6BA-CA49-9363-9FBAABFA00C6}"/>
                </a:ext>
              </a:extLst>
            </p:cNvPr>
            <p:cNvSpPr txBox="1"/>
            <p:nvPr userDrawn="1"/>
          </p:nvSpPr>
          <p:spPr>
            <a:xfrm>
              <a:off x="2381031" y="5232211"/>
              <a:ext cx="46697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0" i="0" dirty="0">
                  <a:solidFill>
                    <a:srgbClr val="7F7F7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This project received funding from the European Union’s Horizon 2020 research and innovation programme under grant agreement No 824586.</a:t>
              </a:r>
              <a:endParaRPr lang="en-US" sz="1200" b="0" i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4848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A8FF4A-3A91-ED48-9882-72B7C8A0F2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936" y="6148381"/>
            <a:ext cx="2100950" cy="7248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652F5F-61C3-3145-BC51-46759DB5244E}"/>
              </a:ext>
            </a:extLst>
          </p:cNvPr>
          <p:cNvSpPr/>
          <p:nvPr userDrawn="1"/>
        </p:nvSpPr>
        <p:spPr>
          <a:xfrm>
            <a:off x="6013565" y="0"/>
            <a:ext cx="5779140" cy="687438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C9A755-9F78-2949-98DA-0EED571C08FC}"/>
              </a:ext>
            </a:extLst>
          </p:cNvPr>
          <p:cNvSpPr/>
          <p:nvPr userDrawn="1"/>
        </p:nvSpPr>
        <p:spPr>
          <a:xfrm>
            <a:off x="6013563" y="5535261"/>
            <a:ext cx="5779141" cy="9519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C3F8E5E3-E1BD-AA45-A375-6E2CE267CB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13563" y="5535261"/>
            <a:ext cx="5779140" cy="951933"/>
          </a:xfrm>
        </p:spPr>
        <p:txBody>
          <a:bodyPr anchor="ctr"/>
          <a:lstStyle>
            <a:lvl1pPr marL="0" indent="0" algn="ctr">
              <a:buNone/>
              <a:defRPr b="0" i="0"/>
            </a:lvl1pPr>
          </a:lstStyle>
          <a:p>
            <a:r>
              <a:rPr lang="en-US" dirty="0"/>
              <a:t>Click to add Logo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CDE0CFF-D230-FA4D-8D29-8692FFDB8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2265" y="1355252"/>
            <a:ext cx="5358948" cy="1092794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CD2D5635-5C47-6646-81D3-4318B5AFD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2265" y="2714310"/>
            <a:ext cx="5358948" cy="44356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6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6C3F07-7284-0A40-8244-D956FA733A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1" y="346364"/>
            <a:ext cx="5179454" cy="51794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3F8569-AEF1-5E4D-B3BD-FB1FABD8EB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40" y="5850843"/>
            <a:ext cx="562906" cy="3752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BE42F4-786A-CD4D-BDAB-EE93510D3DE7}"/>
              </a:ext>
            </a:extLst>
          </p:cNvPr>
          <p:cNvSpPr txBox="1"/>
          <p:nvPr userDrawn="1"/>
        </p:nvSpPr>
        <p:spPr>
          <a:xfrm>
            <a:off x="1576853" y="5869201"/>
            <a:ext cx="3743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dirty="0">
                <a:solidFill>
                  <a:srgbClr val="7F7F7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 project received funding from the European Union’s Horizon 2020 research and innovation programme under grant agreement No 824586.</a:t>
            </a:r>
            <a:endParaRPr lang="en-US" sz="1100" b="0" i="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398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8" y="889000"/>
            <a:ext cx="11142125" cy="1054100"/>
          </a:xfrm>
        </p:spPr>
        <p:txBody>
          <a:bodyPr/>
          <a:lstStyle>
            <a:lvl1pPr>
              <a:defRPr b="1" i="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938" y="2209800"/>
            <a:ext cx="11142125" cy="3916364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F0740D-7AA2-8F42-ADA8-982DE9FBFD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936" y="6148381"/>
            <a:ext cx="2100950" cy="72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6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936" y="2768600"/>
            <a:ext cx="11142128" cy="3357564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936" y="1943100"/>
            <a:ext cx="11142128" cy="8255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1" i="0" u="none" strike="noStrike" kern="1200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24936" y="889000"/>
            <a:ext cx="11142128" cy="1054100"/>
          </a:xfrm>
        </p:spPr>
        <p:txBody>
          <a:bodyPr anchor="b"/>
          <a:lstStyle>
            <a:lvl1pPr>
              <a:defRPr b="1" i="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9EBCA5-29AB-2945-8E83-ED1B912FC9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936" y="6148381"/>
            <a:ext cx="2100950" cy="72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2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5" y="2768601"/>
            <a:ext cx="11142133" cy="1473200"/>
          </a:xfrm>
        </p:spPr>
        <p:txBody>
          <a:bodyPr anchor="b" anchorCtr="0">
            <a:normAutofit/>
          </a:bodyPr>
          <a:lstStyle>
            <a:lvl1pPr algn="l">
              <a:defRPr sz="3200" b="1" i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935" y="4292604"/>
            <a:ext cx="11142133" cy="152399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b="0" i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4935" y="6248778"/>
            <a:ext cx="9364132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84F336-8B91-6A41-A73E-9039761269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605" y="6259788"/>
            <a:ext cx="1663765" cy="62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0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4936" y="1985964"/>
            <a:ext cx="5451675" cy="4140200"/>
          </a:xfrm>
        </p:spPr>
        <p:txBody>
          <a:bodyPr>
            <a:normAutofit/>
          </a:bodyPr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6215392" y="1985964"/>
            <a:ext cx="5451675" cy="4140200"/>
          </a:xfrm>
        </p:spPr>
        <p:txBody>
          <a:bodyPr>
            <a:normAutofit/>
          </a:bodyPr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47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936" y="2020052"/>
            <a:ext cx="5451675" cy="32272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 i="0">
                <a:solidFill>
                  <a:schemeClr val="bg1"/>
                </a:solidFill>
                <a:latin typeface="Gill Sans Std Regular" panose="020B0502020104020203" pitchFamily="34" charset="0"/>
                <a:cs typeface="Gill Sans Std Regular" panose="020B05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5392" y="2020052"/>
            <a:ext cx="5451675" cy="32272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 i="0">
                <a:solidFill>
                  <a:schemeClr val="bg1"/>
                </a:solidFill>
                <a:latin typeface="Gill Sans Std Regular" panose="020B0502020104020203" pitchFamily="34" charset="0"/>
                <a:cs typeface="Gill Sans Std Regular" panose="020B05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524936" y="2393578"/>
            <a:ext cx="5451675" cy="3732586"/>
          </a:xfrm>
        </p:spPr>
        <p:txBody>
          <a:bodyPr>
            <a:normAutofit/>
          </a:bodyPr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4"/>
          </p:nvPr>
        </p:nvSpPr>
        <p:spPr>
          <a:xfrm>
            <a:off x="6215392" y="2393578"/>
            <a:ext cx="5451675" cy="3732586"/>
          </a:xfrm>
        </p:spPr>
        <p:txBody>
          <a:bodyPr>
            <a:normAutofit/>
          </a:bodyPr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5709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4936" y="1985963"/>
            <a:ext cx="11142131" cy="1965960"/>
          </a:xfrm>
        </p:spPr>
        <p:txBody>
          <a:bodyPr>
            <a:noAutofit/>
          </a:bodyPr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524936" y="4164965"/>
            <a:ext cx="11142131" cy="1965960"/>
          </a:xfrm>
        </p:spPr>
        <p:txBody>
          <a:bodyPr>
            <a:noAutofit/>
          </a:bodyPr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962BEF-7E9D-724A-B423-A06EB315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284" y="6414064"/>
            <a:ext cx="738717" cy="365125"/>
          </a:xfrm>
        </p:spPr>
        <p:txBody>
          <a:bodyPr/>
          <a:lstStyle>
            <a:lvl1pPr>
              <a:defRPr b="0" i="0"/>
            </a:lvl1pPr>
          </a:lstStyle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65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24935" y="1985964"/>
            <a:ext cx="5468500" cy="4140200"/>
          </a:xfrm>
        </p:spPr>
        <p:txBody>
          <a:bodyPr>
            <a:normAutofit/>
          </a:bodyPr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6198566" y="1985967"/>
            <a:ext cx="5468500" cy="1965959"/>
          </a:xfrm>
        </p:spPr>
        <p:txBody>
          <a:bodyPr>
            <a:normAutofit/>
          </a:bodyPr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9"/>
          </p:nvPr>
        </p:nvSpPr>
        <p:spPr>
          <a:xfrm>
            <a:off x="6215501" y="4160208"/>
            <a:ext cx="5468500" cy="1965959"/>
          </a:xfrm>
        </p:spPr>
        <p:txBody>
          <a:bodyPr>
            <a:normAutofit/>
          </a:bodyPr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859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4936" y="889000"/>
            <a:ext cx="11142131" cy="105410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936" y="2209800"/>
            <a:ext cx="11142131" cy="3916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937" y="6423589"/>
            <a:ext cx="7907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chemeClr val="bg1">
                    <a:lumMod val="50000"/>
                  </a:schemeClr>
                </a:solidFill>
                <a:latin typeface="Gill Sans Std Light" panose="020B0302020104020203" pitchFamily="34" charset="0"/>
                <a:ea typeface="Gill Sans Std Light" panose="020B0302020104020203" pitchFamily="34" charset="0"/>
                <a:cs typeface="Gill Sans Light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7284" y="6414064"/>
            <a:ext cx="738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bg1">
                    <a:lumMod val="50000"/>
                  </a:schemeClr>
                </a:solidFill>
                <a:latin typeface="Gill Sans Std Light" panose="020B0302020104020203" pitchFamily="34" charset="0"/>
                <a:ea typeface="Gill Sans Std Light" panose="020B0302020104020203" pitchFamily="34" charset="0"/>
                <a:cs typeface="Gill Sans Light" charset="0"/>
              </a:defRPr>
            </a:lvl1pPr>
          </a:lstStyle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A24738-E725-084E-B501-D652BF93F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9" t="21087" r="12329" b="22595"/>
          <a:stretch/>
        </p:blipFill>
        <p:spPr>
          <a:xfrm>
            <a:off x="10410219" y="6392864"/>
            <a:ext cx="1256848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7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2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i="0" kern="1200">
          <a:solidFill>
            <a:schemeClr val="bg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Arial"/>
        <a:buChar char="•"/>
        <a:defRPr sz="1600" b="0" i="0" kern="1200">
          <a:solidFill>
            <a:schemeClr val="tx1">
              <a:lumMod val="90000"/>
              <a:lumOff val="10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514350" indent="-2857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Arial"/>
        <a:buChar char="•"/>
        <a:defRPr sz="1400" b="0" i="0" kern="1200">
          <a:solidFill>
            <a:schemeClr val="tx1">
              <a:lumMod val="90000"/>
              <a:lumOff val="10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742950" indent="-28575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Arial"/>
        <a:buChar char="•"/>
        <a:defRPr sz="1400" b="0" i="0" kern="1200">
          <a:solidFill>
            <a:schemeClr val="tx1">
              <a:lumMod val="90000"/>
              <a:lumOff val="10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971550" indent="-2857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Arial"/>
        <a:buChar char="•"/>
        <a:defRPr sz="1400" b="0" i="0" kern="1200">
          <a:solidFill>
            <a:schemeClr val="tx1">
              <a:lumMod val="90000"/>
              <a:lumOff val="10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1200150" indent="-28575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Arial"/>
        <a:buChar char="•"/>
        <a:defRPr sz="1400" b="0" i="0" kern="1200">
          <a:solidFill>
            <a:schemeClr val="tx1">
              <a:lumMod val="90000"/>
              <a:lumOff val="10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1435100" indent="-28575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Arial"/>
        <a:buChar char="•"/>
        <a:defRPr lang="en-US" sz="1600" kern="1200" dirty="0" smtClean="0">
          <a:solidFill>
            <a:schemeClr val="tx1">
              <a:lumMod val="90000"/>
              <a:lumOff val="10000"/>
            </a:schemeClr>
          </a:solidFill>
          <a:latin typeface="Raleway"/>
          <a:ea typeface="+mn-ea"/>
          <a:cs typeface="Raleway"/>
        </a:defRPr>
      </a:lvl6pPr>
      <a:lvl7pPr marL="1660525" indent="-28575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Arial"/>
        <a:buChar char="•"/>
        <a:defRPr lang="en-US" sz="1600" kern="1200" baseline="0" dirty="0" smtClean="0">
          <a:solidFill>
            <a:schemeClr val="tx1">
              <a:lumMod val="90000"/>
              <a:lumOff val="10000"/>
            </a:schemeClr>
          </a:solidFill>
          <a:latin typeface="Raleway"/>
          <a:ea typeface="+mn-ea"/>
          <a:cs typeface="Raleway"/>
        </a:defRPr>
      </a:lvl7pPr>
      <a:lvl8pPr marL="1887538" indent="-28575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Arial"/>
        <a:buChar char="•"/>
        <a:defRPr lang="en-US" sz="1600" kern="1200" baseline="0" dirty="0" smtClean="0">
          <a:solidFill>
            <a:schemeClr val="tx1">
              <a:lumMod val="90000"/>
              <a:lumOff val="10000"/>
            </a:schemeClr>
          </a:solidFill>
          <a:latin typeface="Raleway"/>
          <a:ea typeface="+mn-ea"/>
          <a:cs typeface="Raleway"/>
        </a:defRPr>
      </a:lvl8pPr>
      <a:lvl9pPr marL="2114550" indent="-28575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Arial"/>
        <a:buChar char="•"/>
        <a:defRPr lang="en-US" sz="1600" kern="1200" baseline="0" dirty="0">
          <a:solidFill>
            <a:schemeClr val="tx1">
              <a:lumMod val="90000"/>
              <a:lumOff val="10000"/>
            </a:schemeClr>
          </a:solidFill>
          <a:latin typeface="Raleway"/>
          <a:ea typeface="+mn-ea"/>
          <a:cs typeface="Raleway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9B694B9E-AED3-014C-9A48-425B23A9E0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5795" y="838464"/>
            <a:ext cx="5358948" cy="1676136"/>
          </a:xfrm>
        </p:spPr>
        <p:txBody>
          <a:bodyPr>
            <a:noAutofit/>
          </a:bodyPr>
          <a:lstStyle/>
          <a:p>
            <a:pPr algn="ctr"/>
            <a:endParaRPr lang="sl-SI" sz="3600" b="1" dirty="0"/>
          </a:p>
          <a:p>
            <a:pPr algn="ctr"/>
            <a:r>
              <a:rPr lang="en-US" sz="3600" b="1" dirty="0" err="1"/>
              <a:t>Kritična</a:t>
            </a:r>
            <a:r>
              <a:rPr lang="en-US" sz="3600" b="1" dirty="0"/>
              <a:t> </a:t>
            </a:r>
            <a:r>
              <a:rPr lang="en-US" sz="3600" b="1" dirty="0" err="1"/>
              <a:t>rabov</a:t>
            </a:r>
            <a:r>
              <a:rPr lang="en-US" sz="3600" b="1" dirty="0"/>
              <a:t> </a:t>
            </a:r>
            <a:r>
              <a:rPr lang="en-US" sz="3600" b="1" dirty="0" err="1"/>
              <a:t>virov</a:t>
            </a:r>
            <a:endParaRPr lang="en-US" sz="3600" b="1" dirty="0"/>
          </a:p>
          <a:p>
            <a:pPr algn="ctr"/>
            <a:endParaRPr lang="sl-SI" sz="2000" b="1" i="1" dirty="0"/>
          </a:p>
          <a:p>
            <a:pPr algn="ctr"/>
            <a:endParaRPr lang="sl-SI" sz="2000" b="1" i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filozofski perspektivi integritete pri raziskovanju za srednješolske učence</a:t>
            </a:r>
            <a:endParaRPr lang="en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08/11/2021</a:t>
            </a:r>
          </a:p>
          <a:p>
            <a:pPr algn="ctr"/>
            <a:r>
              <a:rPr lang="en-US" sz="2000" b="1" dirty="0" err="1"/>
              <a:t>Zavod</a:t>
            </a:r>
            <a:r>
              <a:rPr lang="en-US" sz="2000" b="1" dirty="0"/>
              <a:t> </a:t>
            </a:r>
            <a:r>
              <a:rPr lang="en-US" sz="2000" b="1" dirty="0" err="1"/>
              <a:t>sv</a:t>
            </a:r>
            <a:r>
              <a:rPr lang="en-US" sz="2000" b="1" dirty="0"/>
              <a:t>. </a:t>
            </a:r>
            <a:r>
              <a:rPr lang="en-US" sz="2000" b="1" dirty="0" err="1"/>
              <a:t>Stanislava</a:t>
            </a:r>
            <a:r>
              <a:rPr lang="en-US" sz="2000" b="1" dirty="0"/>
              <a:t>, Ljubljana</a:t>
            </a:r>
            <a:endParaRPr lang="sl-SI" sz="2000" b="1" dirty="0"/>
          </a:p>
          <a:p>
            <a:pPr algn="ctr"/>
            <a:endParaRPr lang="sl-SI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79894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BDA24-5275-C743-9CF3-55A4BA893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6" y="296289"/>
            <a:ext cx="11142131" cy="1054100"/>
          </a:xfrm>
        </p:spPr>
        <p:txBody>
          <a:bodyPr/>
          <a:lstStyle/>
          <a:p>
            <a:pPr algn="ctr"/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Telefončki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–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Motrenje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Prenosa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Podatkov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AF057-A5A9-8945-8487-3B56AF9D9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34" y="1162374"/>
            <a:ext cx="11142131" cy="508344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200" b="1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Preden</a:t>
            </a:r>
            <a:r>
              <a:rPr lang="en-US" sz="3200" b="1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začnemo</a:t>
            </a:r>
            <a:endParaRPr lang="en-US" sz="3200" b="1" dirty="0">
              <a:effectLst/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en-US" dirty="0">
              <a:effectLst/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Open Sans" panose="020B0606030504020204"/>
              </a:rPr>
              <a:t>Razdelimo</a:t>
            </a:r>
            <a:r>
              <a:rPr lang="en-US" sz="2400" dirty="0">
                <a:latin typeface="Open Sans" panose="020B0606030504020204"/>
              </a:rPr>
              <a:t> se v 5. </a:t>
            </a:r>
            <a:r>
              <a:rPr lang="en-US" sz="2400" dirty="0" err="1">
                <a:latin typeface="Open Sans" panose="020B0606030504020204"/>
              </a:rPr>
              <a:t>skupin</a:t>
            </a:r>
            <a:endParaRPr lang="en-US" sz="2400" dirty="0">
              <a:latin typeface="Open Sans" panose="020B0606030504020204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Open Sans" panose="020B0606030504020204"/>
              </a:rPr>
              <a:t>Učitelj</a:t>
            </a:r>
            <a:r>
              <a:rPr lang="en-US" sz="2400" dirty="0">
                <a:latin typeface="Open Sans" panose="020B0606030504020204"/>
              </a:rPr>
              <a:t> </a:t>
            </a:r>
            <a:r>
              <a:rPr lang="en-US" sz="2400" dirty="0" err="1">
                <a:latin typeface="Open Sans" panose="020B0606030504020204"/>
              </a:rPr>
              <a:t>določi</a:t>
            </a:r>
            <a:r>
              <a:rPr lang="en-US" sz="2400" dirty="0">
                <a:latin typeface="Open Sans" panose="020B0606030504020204"/>
              </a:rPr>
              <a:t> </a:t>
            </a:r>
            <a:r>
              <a:rPr lang="en-US" sz="2400" dirty="0" err="1">
                <a:latin typeface="Open Sans" panose="020B0606030504020204"/>
              </a:rPr>
              <a:t>učenca-bralca</a:t>
            </a:r>
            <a:r>
              <a:rPr lang="en-US" sz="2400" dirty="0">
                <a:latin typeface="Open Sans" panose="020B0606030504020204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Open Sans" panose="020B0606030504020204"/>
              </a:rPr>
              <a:t>Skupine</a:t>
            </a:r>
            <a:r>
              <a:rPr lang="en-US" sz="2400" dirty="0">
                <a:latin typeface="Open Sans" panose="020B0606030504020204"/>
              </a:rPr>
              <a:t> </a:t>
            </a:r>
            <a:r>
              <a:rPr lang="en-US" sz="2400" dirty="0" err="1">
                <a:latin typeface="Open Sans" panose="020B0606030504020204"/>
              </a:rPr>
              <a:t>določijo</a:t>
            </a:r>
            <a:r>
              <a:rPr lang="en-US" sz="2400" dirty="0">
                <a:latin typeface="Open Sans" panose="020B0606030504020204"/>
              </a:rPr>
              <a:t> </a:t>
            </a:r>
            <a:r>
              <a:rPr lang="en-US" sz="2400" dirty="0" err="1">
                <a:latin typeface="Open Sans" panose="020B0606030504020204"/>
              </a:rPr>
              <a:t>vrstni</a:t>
            </a:r>
            <a:r>
              <a:rPr lang="en-US" sz="2400" dirty="0">
                <a:latin typeface="Open Sans" panose="020B0606030504020204"/>
              </a:rPr>
              <a:t> red v </a:t>
            </a:r>
            <a:r>
              <a:rPr lang="en-US" sz="2400" dirty="0" err="1">
                <a:latin typeface="Open Sans" panose="020B0606030504020204"/>
              </a:rPr>
              <a:t>skupini</a:t>
            </a:r>
            <a:endParaRPr lang="en-US" sz="2400" dirty="0">
              <a:latin typeface="Open Sans" panose="020B0606030504020204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Open Sans" panose="020B0606030504020204"/>
              </a:rPr>
              <a:t>Učenec-bralec</a:t>
            </a:r>
            <a:r>
              <a:rPr lang="en-US" sz="2400" dirty="0">
                <a:latin typeface="Open Sans" panose="020B0606030504020204"/>
              </a:rPr>
              <a:t> in </a:t>
            </a:r>
            <a:r>
              <a:rPr lang="en-US" sz="2400" dirty="0" err="1">
                <a:latin typeface="Open Sans" panose="020B0606030504020204"/>
              </a:rPr>
              <a:t>vsak</a:t>
            </a:r>
            <a:r>
              <a:rPr lang="en-US" sz="2400" dirty="0">
                <a:latin typeface="Open Sans" panose="020B0606030504020204"/>
              </a:rPr>
              <a:t> </a:t>
            </a:r>
            <a:r>
              <a:rPr lang="en-US" sz="2400" dirty="0" err="1">
                <a:latin typeface="Open Sans" panose="020B0606030504020204"/>
              </a:rPr>
              <a:t>prvi</a:t>
            </a:r>
            <a:r>
              <a:rPr lang="en-US" sz="2400" dirty="0">
                <a:latin typeface="Open Sans" panose="020B0606030504020204"/>
              </a:rPr>
              <a:t> </a:t>
            </a:r>
            <a:r>
              <a:rPr lang="en-US" sz="2400" dirty="0" err="1">
                <a:latin typeface="Open Sans" panose="020B0606030504020204"/>
              </a:rPr>
              <a:t>iz</a:t>
            </a:r>
            <a:r>
              <a:rPr lang="en-US" sz="2400" dirty="0">
                <a:latin typeface="Open Sans" panose="020B0606030504020204"/>
              </a:rPr>
              <a:t> </a:t>
            </a:r>
            <a:r>
              <a:rPr lang="en-US" sz="2400" dirty="0" err="1">
                <a:latin typeface="Open Sans" panose="020B0606030504020204"/>
              </a:rPr>
              <a:t>skupine</a:t>
            </a:r>
            <a:r>
              <a:rPr lang="en-US" sz="2400" dirty="0">
                <a:latin typeface="Open Sans" panose="020B0606030504020204"/>
              </a:rPr>
              <a:t> </a:t>
            </a:r>
            <a:r>
              <a:rPr lang="en-US" sz="2400" dirty="0" err="1">
                <a:latin typeface="Open Sans" panose="020B0606030504020204"/>
              </a:rPr>
              <a:t>odidejo</a:t>
            </a:r>
            <a:r>
              <a:rPr lang="en-US" sz="2400" dirty="0">
                <a:latin typeface="Open Sans" panose="020B0606030504020204"/>
              </a:rPr>
              <a:t> v drug </a:t>
            </a:r>
            <a:r>
              <a:rPr lang="en-US" sz="2400" dirty="0" err="1">
                <a:latin typeface="Open Sans" panose="020B0606030504020204"/>
              </a:rPr>
              <a:t>prostor</a:t>
            </a:r>
            <a:endParaRPr lang="en-US" sz="2400" dirty="0">
              <a:latin typeface="Open Sans" panose="020B0606030504020204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3800" dirty="0">
              <a:effectLst/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3800" dirty="0">
              <a:effectLst/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EBDAB7-591B-4CCA-BDF0-2C6189B22809}"/>
              </a:ext>
            </a:extLst>
          </p:cNvPr>
          <p:cNvSpPr txBox="1">
            <a:spLocks/>
          </p:cNvSpPr>
          <p:nvPr/>
        </p:nvSpPr>
        <p:spPr>
          <a:xfrm>
            <a:off x="524932" y="1456411"/>
            <a:ext cx="10876651" cy="4239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Arial"/>
              <a:buChar char="•"/>
              <a:defRPr sz="16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4350" indent="-2857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14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742950" indent="-2857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Arial"/>
              <a:buChar char="•"/>
              <a:defRPr sz="14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971550" indent="-2857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14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200150" indent="-2857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Arial"/>
              <a:buChar char="•"/>
              <a:defRPr sz="14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1435100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lang="en-US" sz="16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aleway"/>
                <a:ea typeface="+mn-ea"/>
                <a:cs typeface="Raleway"/>
              </a:defRPr>
            </a:lvl6pPr>
            <a:lvl7pPr marL="1660525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Arial"/>
              <a:buChar char="•"/>
              <a:defRPr lang="en-US" sz="1600" kern="1200" baseline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aleway"/>
                <a:ea typeface="+mn-ea"/>
                <a:cs typeface="Raleway"/>
              </a:defRPr>
            </a:lvl7pPr>
            <a:lvl8pPr marL="1887538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lang="en-US" sz="1600" kern="1200" baseline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aleway"/>
                <a:ea typeface="+mn-ea"/>
                <a:cs typeface="Raleway"/>
              </a:defRPr>
            </a:lvl8pPr>
            <a:lvl9pPr marL="21145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Arial"/>
              <a:buChar char="•"/>
              <a:defRPr lang="en-US" sz="1600" kern="1200" baseline="0" dirty="0">
                <a:solidFill>
                  <a:schemeClr val="tx1">
                    <a:lumMod val="90000"/>
                    <a:lumOff val="10000"/>
                  </a:schemeClr>
                </a:solidFill>
                <a:latin typeface="Raleway"/>
                <a:ea typeface="+mn-ea"/>
                <a:cs typeface="Raleway"/>
              </a:defRPr>
            </a:lvl9pPr>
          </a:lstStyle>
          <a:p>
            <a:pPr marL="0" indent="0" algn="ctr">
              <a:buFont typeface="Arial"/>
              <a:buNone/>
            </a:pPr>
            <a:b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</a:br>
            <a:endParaRPr lang="en-US" sz="24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7" name="Grafika 6" descr="Skupinsko viharjenje možganov">
            <a:extLst>
              <a:ext uri="{FF2B5EF4-FFF2-40B4-BE49-F238E27FC236}">
                <a16:creationId xmlns:a16="http://schemas.microsoft.com/office/drawing/2014/main" id="{D872F6FE-39EE-4900-AE5B-12C885239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7353" y="2574234"/>
            <a:ext cx="1709531" cy="170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05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BDA24-5275-C743-9CF3-55A4BA893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6" y="296289"/>
            <a:ext cx="11142131" cy="1054100"/>
          </a:xfrm>
        </p:spPr>
        <p:txBody>
          <a:bodyPr/>
          <a:lstStyle/>
          <a:p>
            <a:pPr algn="ctr"/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Telefončki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–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Motrenje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Prenosa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Podatkov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AF057-A5A9-8945-8487-3B56AF9D9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34" y="1162374"/>
            <a:ext cx="11142131" cy="508344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endParaRPr lang="en-US" sz="3200" b="1" dirty="0">
              <a:effectLst/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en-US" sz="3200" b="1" dirty="0"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200" b="1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Pa </a:t>
            </a:r>
            <a:r>
              <a:rPr lang="en-US" sz="3200" b="1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začnimo</a:t>
            </a:r>
            <a:r>
              <a:rPr lang="en-US" sz="3200" b="1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dirty="0">
              <a:effectLst/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3800" dirty="0">
              <a:effectLst/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3800" dirty="0">
              <a:effectLst/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EBDAB7-591B-4CCA-BDF0-2C6189B22809}"/>
              </a:ext>
            </a:extLst>
          </p:cNvPr>
          <p:cNvSpPr txBox="1">
            <a:spLocks/>
          </p:cNvSpPr>
          <p:nvPr/>
        </p:nvSpPr>
        <p:spPr>
          <a:xfrm>
            <a:off x="524932" y="1456411"/>
            <a:ext cx="10876651" cy="4239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Arial"/>
              <a:buChar char="•"/>
              <a:defRPr sz="16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4350" indent="-2857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14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742950" indent="-2857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Arial"/>
              <a:buChar char="•"/>
              <a:defRPr sz="14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971550" indent="-2857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14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200150" indent="-2857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Arial"/>
              <a:buChar char="•"/>
              <a:defRPr sz="14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1435100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lang="en-US" sz="16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aleway"/>
                <a:ea typeface="+mn-ea"/>
                <a:cs typeface="Raleway"/>
              </a:defRPr>
            </a:lvl6pPr>
            <a:lvl7pPr marL="1660525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Arial"/>
              <a:buChar char="•"/>
              <a:defRPr lang="en-US" sz="1600" kern="1200" baseline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aleway"/>
                <a:ea typeface="+mn-ea"/>
                <a:cs typeface="Raleway"/>
              </a:defRPr>
            </a:lvl7pPr>
            <a:lvl8pPr marL="1887538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lang="en-US" sz="1600" kern="1200" baseline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aleway"/>
                <a:ea typeface="+mn-ea"/>
                <a:cs typeface="Raleway"/>
              </a:defRPr>
            </a:lvl8pPr>
            <a:lvl9pPr marL="21145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Arial"/>
              <a:buChar char="•"/>
              <a:defRPr lang="en-US" sz="1600" kern="1200" baseline="0" dirty="0">
                <a:solidFill>
                  <a:schemeClr val="tx1">
                    <a:lumMod val="90000"/>
                    <a:lumOff val="10000"/>
                  </a:schemeClr>
                </a:solidFill>
                <a:latin typeface="Raleway"/>
                <a:ea typeface="+mn-ea"/>
                <a:cs typeface="Raleway"/>
              </a:defRPr>
            </a:lvl9pPr>
          </a:lstStyle>
          <a:p>
            <a:pPr marL="0" indent="0" algn="ctr">
              <a:buFont typeface="Arial"/>
              <a:buNone/>
            </a:pPr>
            <a:b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</a:br>
            <a:endParaRPr lang="en-US" sz="24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9" name="Graphic 8" descr="Enter with solid fill">
            <a:extLst>
              <a:ext uri="{FF2B5EF4-FFF2-40B4-BE49-F238E27FC236}">
                <a16:creationId xmlns:a16="http://schemas.microsoft.com/office/drawing/2014/main" id="{156971D8-D8EA-4571-A5A6-6B605343F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87261" y="2403330"/>
            <a:ext cx="1573370" cy="157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96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BDA24-5275-C743-9CF3-55A4BA893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6" y="296289"/>
            <a:ext cx="11142131" cy="1054100"/>
          </a:xfrm>
        </p:spPr>
        <p:txBody>
          <a:bodyPr/>
          <a:lstStyle/>
          <a:p>
            <a:pPr algn="ctr"/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Telefončki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–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Motrenje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Prenosa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Podatkov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AF057-A5A9-8945-8487-3B56AF9D9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34" y="1162374"/>
            <a:ext cx="11142131" cy="508344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200" b="1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1. DEL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dirty="0">
              <a:effectLst/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Učenec-bralec</a:t>
            </a:r>
            <a:r>
              <a:rPr lang="en-US" sz="24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prebere</a:t>
            </a:r>
            <a:r>
              <a:rPr lang="en-US" sz="24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zgodbo</a:t>
            </a:r>
            <a:r>
              <a:rPr lang="en-US" sz="24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vsem</a:t>
            </a:r>
            <a:r>
              <a:rPr lang="en-US" sz="24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5. </a:t>
            </a:r>
            <a:r>
              <a:rPr lang="en-US" sz="2400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predstavnikom</a:t>
            </a:r>
            <a:r>
              <a:rPr lang="en-US" sz="24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skupin</a:t>
            </a:r>
            <a:endParaRPr lang="en-US" sz="2400" dirty="0"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Opazovalci</a:t>
            </a:r>
            <a:r>
              <a:rPr lang="en-US" sz="24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poslušajo</a:t>
            </a:r>
            <a:r>
              <a:rPr lang="en-US" sz="24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en-US" sz="24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tišini</a:t>
            </a:r>
            <a:endParaRPr lang="en-US" sz="2400" dirty="0">
              <a:effectLst/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Opazovalci</a:t>
            </a:r>
            <a:r>
              <a:rPr lang="en-US" sz="24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2400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vrnejo</a:t>
            </a:r>
            <a:r>
              <a:rPr lang="en-US" sz="24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en-US" sz="2400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razred</a:t>
            </a:r>
            <a:r>
              <a:rPr lang="en-US" sz="24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en-US" sz="2400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tišini</a:t>
            </a:r>
            <a:endParaRPr lang="en-US" sz="2400" dirty="0"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Opazovalec</a:t>
            </a:r>
            <a:r>
              <a:rPr lang="en-US" sz="24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šepetaje</a:t>
            </a:r>
            <a:r>
              <a:rPr lang="en-US" sz="24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pove</a:t>
            </a:r>
            <a:r>
              <a:rPr lang="en-US" sz="24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zgodbo</a:t>
            </a:r>
            <a:r>
              <a:rPr lang="en-US" sz="24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drugemu</a:t>
            </a:r>
            <a:r>
              <a:rPr lang="en-US" sz="24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en-US" sz="24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skupini</a:t>
            </a:r>
            <a:endParaRPr lang="en-US" sz="2400" dirty="0"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Drugi</a:t>
            </a:r>
            <a:r>
              <a:rPr lang="en-US" sz="24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tretjemu</a:t>
            </a:r>
            <a:r>
              <a:rPr lang="en-US" sz="24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, in </a:t>
            </a:r>
            <a:r>
              <a:rPr lang="en-US" sz="2400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tako</a:t>
            </a:r>
            <a:r>
              <a:rPr lang="en-US" sz="24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naprej</a:t>
            </a:r>
            <a:r>
              <a:rPr lang="en-US" sz="24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zadnjega</a:t>
            </a:r>
            <a:r>
              <a:rPr lang="en-US" sz="24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en-US" sz="2400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skupini</a:t>
            </a:r>
            <a:endParaRPr lang="en-US" sz="2400" dirty="0"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Open Sans" panose="020B0606030504020204"/>
              </a:rPr>
              <a:t>Zadnji</a:t>
            </a:r>
            <a:r>
              <a:rPr lang="en-US" sz="2400" dirty="0">
                <a:latin typeface="Open Sans" panose="020B0606030504020204"/>
              </a:rPr>
              <a:t> </a:t>
            </a:r>
            <a:r>
              <a:rPr lang="en-US" sz="2400" dirty="0" err="1">
                <a:latin typeface="Open Sans" panose="020B0606030504020204"/>
              </a:rPr>
              <a:t>zapiše</a:t>
            </a:r>
            <a:r>
              <a:rPr lang="en-US" sz="2400" dirty="0">
                <a:latin typeface="Open Sans" panose="020B0606030504020204"/>
              </a:rPr>
              <a:t>, </a:t>
            </a:r>
            <a:r>
              <a:rPr lang="en-US" sz="2400" dirty="0" err="1">
                <a:latin typeface="Open Sans" panose="020B0606030504020204"/>
              </a:rPr>
              <a:t>kar</a:t>
            </a:r>
            <a:r>
              <a:rPr lang="en-US" sz="2400" dirty="0">
                <a:latin typeface="Open Sans" panose="020B0606030504020204"/>
              </a:rPr>
              <a:t> je </a:t>
            </a:r>
            <a:r>
              <a:rPr lang="en-US" sz="2400" dirty="0" err="1">
                <a:latin typeface="Open Sans" panose="020B0606030504020204"/>
              </a:rPr>
              <a:t>slišal</a:t>
            </a:r>
            <a:r>
              <a:rPr lang="en-US" sz="2400" dirty="0">
                <a:latin typeface="Open Sans" panose="020B0606030504020204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800" dirty="0">
              <a:effectLst/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3800" dirty="0">
              <a:effectLst/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EBDAB7-591B-4CCA-BDF0-2C6189B22809}"/>
              </a:ext>
            </a:extLst>
          </p:cNvPr>
          <p:cNvSpPr txBox="1">
            <a:spLocks/>
          </p:cNvSpPr>
          <p:nvPr/>
        </p:nvSpPr>
        <p:spPr>
          <a:xfrm>
            <a:off x="524932" y="1456411"/>
            <a:ext cx="10876651" cy="4239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Arial"/>
              <a:buChar char="•"/>
              <a:defRPr sz="16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4350" indent="-2857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14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742950" indent="-2857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Arial"/>
              <a:buChar char="•"/>
              <a:defRPr sz="14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971550" indent="-2857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14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200150" indent="-2857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Arial"/>
              <a:buChar char="•"/>
              <a:defRPr sz="14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1435100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lang="en-US" sz="16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aleway"/>
                <a:ea typeface="+mn-ea"/>
                <a:cs typeface="Raleway"/>
              </a:defRPr>
            </a:lvl6pPr>
            <a:lvl7pPr marL="1660525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Arial"/>
              <a:buChar char="•"/>
              <a:defRPr lang="en-US" sz="1600" kern="1200" baseline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aleway"/>
                <a:ea typeface="+mn-ea"/>
                <a:cs typeface="Raleway"/>
              </a:defRPr>
            </a:lvl7pPr>
            <a:lvl8pPr marL="1887538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lang="en-US" sz="1600" kern="1200" baseline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aleway"/>
                <a:ea typeface="+mn-ea"/>
                <a:cs typeface="Raleway"/>
              </a:defRPr>
            </a:lvl8pPr>
            <a:lvl9pPr marL="21145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Arial"/>
              <a:buChar char="•"/>
              <a:defRPr lang="en-US" sz="1600" kern="1200" baseline="0" dirty="0">
                <a:solidFill>
                  <a:schemeClr val="tx1">
                    <a:lumMod val="90000"/>
                    <a:lumOff val="10000"/>
                  </a:schemeClr>
                </a:solidFill>
                <a:latin typeface="Raleway"/>
                <a:ea typeface="+mn-ea"/>
                <a:cs typeface="Raleway"/>
              </a:defRPr>
            </a:lvl9pPr>
          </a:lstStyle>
          <a:p>
            <a:pPr marL="0" indent="0" algn="ctr">
              <a:buFont typeface="Arial"/>
              <a:buNone/>
            </a:pPr>
            <a:b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</a:br>
            <a:endParaRPr lang="en-US" sz="24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5" name="Grafika 4" descr="Utišanje zvočnika">
            <a:extLst>
              <a:ext uri="{FF2B5EF4-FFF2-40B4-BE49-F238E27FC236}">
                <a16:creationId xmlns:a16="http://schemas.microsoft.com/office/drawing/2014/main" id="{04D20B54-C332-4048-8FA1-309D4019D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90390" y="3246895"/>
            <a:ext cx="1872185" cy="187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67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BDA24-5275-C743-9CF3-55A4BA893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6" y="296289"/>
            <a:ext cx="11142131" cy="1054100"/>
          </a:xfrm>
        </p:spPr>
        <p:txBody>
          <a:bodyPr/>
          <a:lstStyle/>
          <a:p>
            <a:pPr algn="ctr"/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Telefončki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–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Motrenje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Prenosa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Podatkov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AF057-A5A9-8945-8487-3B56AF9D9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34" y="1162374"/>
            <a:ext cx="11142131" cy="508344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2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1.DEL</a:t>
            </a:r>
            <a:endParaRPr lang="en-US" sz="3200" b="1" dirty="0">
              <a:effectLst/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en-US" dirty="0">
              <a:effectLst/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Počakamo</a:t>
            </a:r>
            <a:r>
              <a:rPr lang="en-US" sz="24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, da </a:t>
            </a:r>
            <a:r>
              <a:rPr lang="en-US" sz="2400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vsak</a:t>
            </a:r>
            <a:r>
              <a:rPr lang="en-US" sz="24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zapisovalec</a:t>
            </a:r>
            <a:r>
              <a:rPr lang="en-US" sz="24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konča</a:t>
            </a:r>
            <a:r>
              <a:rPr lang="en-US" sz="24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US" sz="2400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pisanjem</a:t>
            </a:r>
            <a:endParaRPr lang="en-US" sz="2400" dirty="0"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Moderator za </a:t>
            </a:r>
            <a:r>
              <a:rPr lang="en-US" sz="2400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trenutek</a:t>
            </a:r>
            <a:r>
              <a:rPr lang="en-US" sz="24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zadrži</a:t>
            </a:r>
            <a:r>
              <a:rPr lang="en-US" sz="24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vseh</a:t>
            </a:r>
            <a:r>
              <a:rPr lang="en-US" sz="24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5. </a:t>
            </a:r>
            <a:r>
              <a:rPr lang="en-US" sz="2400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poročil</a:t>
            </a:r>
            <a:endParaRPr lang="en-US" sz="2400" dirty="0"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Open Sans" panose="020B0606030504020204"/>
              </a:rPr>
              <a:t>Učenec-bralec</a:t>
            </a:r>
            <a:r>
              <a:rPr lang="en-US" sz="2400" dirty="0">
                <a:latin typeface="Open Sans" panose="020B0606030504020204"/>
              </a:rPr>
              <a:t> </a:t>
            </a:r>
            <a:r>
              <a:rPr lang="en-US" sz="2400" dirty="0" err="1">
                <a:latin typeface="Open Sans" panose="020B0606030504020204"/>
              </a:rPr>
              <a:t>tokrat</a:t>
            </a:r>
            <a:r>
              <a:rPr lang="en-US" sz="2400" dirty="0">
                <a:latin typeface="Open Sans" panose="020B0606030504020204"/>
              </a:rPr>
              <a:t> </a:t>
            </a:r>
            <a:r>
              <a:rPr lang="en-US" sz="2400" dirty="0" err="1">
                <a:latin typeface="Open Sans" panose="020B0606030504020204"/>
              </a:rPr>
              <a:t>prebere</a:t>
            </a:r>
            <a:r>
              <a:rPr lang="en-US" sz="2400" dirty="0">
                <a:latin typeface="Open Sans" panose="020B0606030504020204"/>
              </a:rPr>
              <a:t> </a:t>
            </a:r>
            <a:r>
              <a:rPr lang="en-US" sz="2400" dirty="0" err="1">
                <a:latin typeface="Open Sans" panose="020B0606030504020204"/>
              </a:rPr>
              <a:t>zgodbo</a:t>
            </a:r>
            <a:r>
              <a:rPr lang="en-US" sz="2400" dirty="0">
                <a:latin typeface="Open Sans" panose="020B0606030504020204"/>
              </a:rPr>
              <a:t> </a:t>
            </a:r>
            <a:r>
              <a:rPr lang="en-US" sz="2400" dirty="0" err="1">
                <a:latin typeface="Open Sans" panose="020B0606030504020204"/>
              </a:rPr>
              <a:t>pred</a:t>
            </a:r>
            <a:r>
              <a:rPr lang="en-US" sz="2400" dirty="0">
                <a:latin typeface="Open Sans" panose="020B0606030504020204"/>
              </a:rPr>
              <a:t> </a:t>
            </a:r>
            <a:r>
              <a:rPr lang="en-US" sz="2400" dirty="0" err="1">
                <a:latin typeface="Open Sans" panose="020B0606030504020204"/>
              </a:rPr>
              <a:t>razredom</a:t>
            </a:r>
            <a:endParaRPr lang="en-US" sz="2400" dirty="0">
              <a:latin typeface="Open Sans" panose="020B0606030504020204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Predstavniki</a:t>
            </a:r>
            <a:r>
              <a:rPr lang="en-US" sz="24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skupin</a:t>
            </a:r>
            <a:r>
              <a:rPr lang="en-US" sz="24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preberejo</a:t>
            </a:r>
            <a:r>
              <a:rPr lang="en-US" sz="24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poročila</a:t>
            </a:r>
            <a:r>
              <a:rPr lang="en-US" sz="24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svoje</a:t>
            </a:r>
            <a:r>
              <a:rPr lang="en-US" sz="24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skupine</a:t>
            </a:r>
            <a:endParaRPr lang="en-US" sz="2400" dirty="0"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3800" dirty="0">
              <a:effectLst/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3800" dirty="0">
              <a:effectLst/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EBDAB7-591B-4CCA-BDF0-2C6189B22809}"/>
              </a:ext>
            </a:extLst>
          </p:cNvPr>
          <p:cNvSpPr txBox="1">
            <a:spLocks/>
          </p:cNvSpPr>
          <p:nvPr/>
        </p:nvSpPr>
        <p:spPr>
          <a:xfrm>
            <a:off x="524932" y="1456411"/>
            <a:ext cx="10876651" cy="4239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Arial"/>
              <a:buChar char="•"/>
              <a:defRPr sz="16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4350" indent="-2857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14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742950" indent="-2857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Arial"/>
              <a:buChar char="•"/>
              <a:defRPr sz="14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971550" indent="-2857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14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200150" indent="-2857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Arial"/>
              <a:buChar char="•"/>
              <a:defRPr sz="14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1435100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lang="en-US" sz="16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aleway"/>
                <a:ea typeface="+mn-ea"/>
                <a:cs typeface="Raleway"/>
              </a:defRPr>
            </a:lvl6pPr>
            <a:lvl7pPr marL="1660525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Arial"/>
              <a:buChar char="•"/>
              <a:defRPr lang="en-US" sz="1600" kern="1200" baseline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aleway"/>
                <a:ea typeface="+mn-ea"/>
                <a:cs typeface="Raleway"/>
              </a:defRPr>
            </a:lvl7pPr>
            <a:lvl8pPr marL="1887538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lang="en-US" sz="1600" kern="1200" baseline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aleway"/>
                <a:ea typeface="+mn-ea"/>
                <a:cs typeface="Raleway"/>
              </a:defRPr>
            </a:lvl8pPr>
            <a:lvl9pPr marL="21145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Arial"/>
              <a:buChar char="•"/>
              <a:defRPr lang="en-US" sz="1600" kern="1200" baseline="0" dirty="0">
                <a:solidFill>
                  <a:schemeClr val="tx1">
                    <a:lumMod val="90000"/>
                    <a:lumOff val="10000"/>
                  </a:schemeClr>
                </a:solidFill>
                <a:latin typeface="Raleway"/>
                <a:ea typeface="+mn-ea"/>
                <a:cs typeface="Raleway"/>
              </a:defRPr>
            </a:lvl9pPr>
          </a:lstStyle>
          <a:p>
            <a:pPr marL="0" indent="0" algn="ctr">
              <a:buFont typeface="Arial"/>
              <a:buNone/>
            </a:pPr>
            <a:b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</a:br>
            <a:endParaRPr lang="en-US" sz="24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7" name="Grafika 6" descr="Podnapisi RTL">
            <a:extLst>
              <a:ext uri="{FF2B5EF4-FFF2-40B4-BE49-F238E27FC236}">
                <a16:creationId xmlns:a16="http://schemas.microsoft.com/office/drawing/2014/main" id="{B1B838E5-2324-4F0F-A153-70658036C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6884" y="2637691"/>
            <a:ext cx="1298331" cy="129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53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BDA24-5275-C743-9CF3-55A4BA893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6" y="296289"/>
            <a:ext cx="11142131" cy="1054100"/>
          </a:xfrm>
        </p:spPr>
        <p:txBody>
          <a:bodyPr/>
          <a:lstStyle/>
          <a:p>
            <a:pPr algn="ctr"/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Telefončki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–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Motrenje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Prenosa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Podatkov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AF057-A5A9-8945-8487-3B56AF9D9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34" y="1162374"/>
            <a:ext cx="11142131" cy="508344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2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1.DEL</a:t>
            </a:r>
            <a:endParaRPr lang="en-US" sz="3200" b="1" dirty="0">
              <a:effectLst/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en-US" dirty="0">
              <a:effectLst/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800" dirty="0">
              <a:effectLst/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8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38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Kaj</a:t>
            </a:r>
            <a:r>
              <a:rPr lang="en-US" sz="38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se je </a:t>
            </a:r>
            <a:r>
              <a:rPr lang="en-US" sz="38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zgodilo</a:t>
            </a:r>
            <a:r>
              <a:rPr lang="en-US" sz="38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en-US" sz="3800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izvirno</a:t>
            </a:r>
            <a:r>
              <a:rPr lang="en-US" sz="38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zgodbo</a:t>
            </a:r>
            <a:r>
              <a:rPr lang="en-US" sz="38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800" dirty="0">
              <a:effectLst/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3800" dirty="0">
              <a:effectLst/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EBDAB7-591B-4CCA-BDF0-2C6189B22809}"/>
              </a:ext>
            </a:extLst>
          </p:cNvPr>
          <p:cNvSpPr txBox="1">
            <a:spLocks/>
          </p:cNvSpPr>
          <p:nvPr/>
        </p:nvSpPr>
        <p:spPr>
          <a:xfrm>
            <a:off x="524932" y="1456411"/>
            <a:ext cx="10876651" cy="4239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Arial"/>
              <a:buChar char="•"/>
              <a:defRPr sz="16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4350" indent="-2857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14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742950" indent="-2857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Arial"/>
              <a:buChar char="•"/>
              <a:defRPr sz="14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971550" indent="-2857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14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200150" indent="-2857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Arial"/>
              <a:buChar char="•"/>
              <a:defRPr sz="14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1435100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lang="en-US" sz="16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aleway"/>
                <a:ea typeface="+mn-ea"/>
                <a:cs typeface="Raleway"/>
              </a:defRPr>
            </a:lvl6pPr>
            <a:lvl7pPr marL="1660525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Arial"/>
              <a:buChar char="•"/>
              <a:defRPr lang="en-US" sz="1600" kern="1200" baseline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aleway"/>
                <a:ea typeface="+mn-ea"/>
                <a:cs typeface="Raleway"/>
              </a:defRPr>
            </a:lvl7pPr>
            <a:lvl8pPr marL="1887538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lang="en-US" sz="1600" kern="1200" baseline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aleway"/>
                <a:ea typeface="+mn-ea"/>
                <a:cs typeface="Raleway"/>
              </a:defRPr>
            </a:lvl8pPr>
            <a:lvl9pPr marL="21145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Arial"/>
              <a:buChar char="•"/>
              <a:defRPr lang="en-US" sz="1600" kern="1200" baseline="0" dirty="0">
                <a:solidFill>
                  <a:schemeClr val="tx1">
                    <a:lumMod val="90000"/>
                    <a:lumOff val="10000"/>
                  </a:schemeClr>
                </a:solidFill>
                <a:latin typeface="Raleway"/>
                <a:ea typeface="+mn-ea"/>
                <a:cs typeface="Raleway"/>
              </a:defRPr>
            </a:lvl9pPr>
          </a:lstStyle>
          <a:p>
            <a:pPr marL="0" indent="0" algn="ctr">
              <a:buFont typeface="Arial"/>
              <a:buNone/>
            </a:pPr>
            <a:b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</a:br>
            <a:endParaRPr lang="en-US" sz="24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5" name="Graphic 4" descr="Questions outline">
            <a:extLst>
              <a:ext uri="{FF2B5EF4-FFF2-40B4-BE49-F238E27FC236}">
                <a16:creationId xmlns:a16="http://schemas.microsoft.com/office/drawing/2014/main" id="{B78B9954-7BD9-4812-8716-F9FFD24B7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8749" y="2643389"/>
            <a:ext cx="2063839" cy="206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BDA24-5275-C743-9CF3-55A4BA893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6" y="296289"/>
            <a:ext cx="11142131" cy="1054100"/>
          </a:xfrm>
        </p:spPr>
        <p:txBody>
          <a:bodyPr/>
          <a:lstStyle/>
          <a:p>
            <a:pPr algn="ctr"/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Telefončki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–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Motrenje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Prenosa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Podatkov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AF057-A5A9-8945-8487-3B56AF9D9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34" y="1162374"/>
            <a:ext cx="11142131" cy="508344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2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2. DEL: </a:t>
            </a:r>
            <a:r>
              <a:rPr lang="sl-SI" sz="3200" b="1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Razprava po skupinah</a:t>
            </a:r>
            <a:r>
              <a:rPr lang="en-US" sz="32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b="1" dirty="0">
              <a:effectLst/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en-US" dirty="0">
              <a:effectLst/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sl-SI" sz="2000" dirty="0">
                <a:effectLst/>
                <a:latin typeface="Open Sans" panose="020B0606030504020204" pitchFamily="34" charset="0"/>
                <a:ea typeface="Arial" panose="020B0604020202020204" pitchFamily="34" charset="0"/>
              </a:rPr>
              <a:t>Učenci nadaljuje z delom v skupini</a:t>
            </a:r>
            <a:r>
              <a:rPr lang="en-US" sz="2000" dirty="0">
                <a:effectLst/>
                <a:latin typeface="Open Sans" panose="020B0606030504020204" pitchFamily="34" charset="0"/>
                <a:ea typeface="Arial" panose="020B0604020202020204" pitchFamily="34" charset="0"/>
              </a:rPr>
              <a:t> (</a:t>
            </a:r>
            <a:r>
              <a:rPr lang="en-US" sz="2000" dirty="0" err="1">
                <a:effectLst/>
                <a:latin typeface="Open Sans" panose="020B0606030504020204" pitchFamily="34" charset="0"/>
                <a:ea typeface="Arial" panose="020B0604020202020204" pitchFamily="34" charset="0"/>
              </a:rPr>
              <a:t>učenec</a:t>
            </a:r>
            <a:r>
              <a:rPr lang="en-US" sz="2000" dirty="0" err="1">
                <a:latin typeface="Open Sans" panose="020B0606030504020204" pitchFamily="34" charset="0"/>
                <a:ea typeface="Arial" panose="020B0604020202020204" pitchFamily="34" charset="0"/>
              </a:rPr>
              <a:t>-bralec</a:t>
            </a:r>
            <a:r>
              <a:rPr lang="en-US" sz="2000" dirty="0">
                <a:latin typeface="Open Sans" panose="020B0606030504020204" pitchFamily="34" charset="0"/>
                <a:ea typeface="Arial" panose="020B0604020202020204" pitchFamily="34" charset="0"/>
              </a:rPr>
              <a:t> se </a:t>
            </a:r>
            <a:r>
              <a:rPr lang="en-US" sz="2000" dirty="0" err="1">
                <a:latin typeface="Open Sans" panose="020B0606030504020204" pitchFamily="34" charset="0"/>
                <a:ea typeface="Arial" panose="020B0604020202020204" pitchFamily="34" charset="0"/>
              </a:rPr>
              <a:t>lahko</a:t>
            </a:r>
            <a:r>
              <a:rPr lang="en-US" sz="2000" dirty="0">
                <a:latin typeface="Open Sans" panose="020B0606030504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latin typeface="Open Sans" panose="020B0606030504020204" pitchFamily="34" charset="0"/>
                <a:ea typeface="Arial" panose="020B0604020202020204" pitchFamily="34" charset="0"/>
              </a:rPr>
              <a:t>sedaj</a:t>
            </a:r>
            <a:r>
              <a:rPr lang="en-US" sz="2000" dirty="0">
                <a:latin typeface="Open Sans" panose="020B0606030504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latin typeface="Open Sans" panose="020B0606030504020204" pitchFamily="34" charset="0"/>
                <a:ea typeface="Arial" panose="020B0604020202020204" pitchFamily="34" charset="0"/>
              </a:rPr>
              <a:t>pridruži</a:t>
            </a:r>
            <a:r>
              <a:rPr lang="en-US" sz="2000" dirty="0">
                <a:latin typeface="Open Sans" panose="020B0606030504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latin typeface="Open Sans" panose="020B0606030504020204" pitchFamily="34" charset="0"/>
                <a:ea typeface="Arial" panose="020B0604020202020204" pitchFamily="34" charset="0"/>
              </a:rPr>
              <a:t>eni</a:t>
            </a:r>
            <a:r>
              <a:rPr lang="en-US" sz="2000" dirty="0">
                <a:latin typeface="Open Sans" panose="020B0606030504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latin typeface="Open Sans" panose="020B0606030504020204" pitchFamily="34" charset="0"/>
                <a:ea typeface="Arial" panose="020B0604020202020204" pitchFamily="34" charset="0"/>
              </a:rPr>
              <a:t>izmed</a:t>
            </a:r>
            <a:r>
              <a:rPr lang="en-US" sz="2000" dirty="0">
                <a:latin typeface="Open Sans" panose="020B0606030504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latin typeface="Open Sans" panose="020B0606030504020204" pitchFamily="34" charset="0"/>
                <a:ea typeface="Arial" panose="020B0604020202020204" pitchFamily="34" charset="0"/>
              </a:rPr>
              <a:t>skupin</a:t>
            </a:r>
            <a:r>
              <a:rPr lang="en-US" sz="2000" dirty="0">
                <a:latin typeface="Open Sans" panose="020B0606030504020204" pitchFamily="34" charset="0"/>
                <a:ea typeface="Arial" panose="020B0604020202020204" pitchFamily="34" charset="0"/>
              </a:rPr>
              <a:t>)</a:t>
            </a:r>
            <a:endParaRPr lang="en-SI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sl-SI" sz="2000" dirty="0">
                <a:effectLst/>
                <a:latin typeface="Open Sans" panose="020B0606030504020204" pitchFamily="34" charset="0"/>
                <a:ea typeface="Arial" panose="020B0604020202020204" pitchFamily="34" charset="0"/>
              </a:rPr>
              <a:t>Vsaka skupina zasleduje enega izmed petih učnih ciljev.</a:t>
            </a:r>
            <a:endParaRPr lang="en-SI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sl-SI" sz="2000" dirty="0">
                <a:effectLst/>
                <a:latin typeface="Open Sans" panose="020B0606030504020204" pitchFamily="34" charset="0"/>
                <a:ea typeface="Arial" panose="020B0604020202020204" pitchFamily="34" charset="0"/>
              </a:rPr>
              <a:t>Vsaka skupina ima na voljo pripravljena vprašanja (glej </a:t>
            </a:r>
            <a:r>
              <a:rPr lang="en-US" sz="2000" dirty="0" err="1">
                <a:effectLst/>
                <a:latin typeface="Open Sans" panose="020B0606030504020204" pitchFamily="34" charset="0"/>
                <a:ea typeface="Arial" panose="020B0604020202020204" pitchFamily="34" charset="0"/>
              </a:rPr>
              <a:t>naprej</a:t>
            </a:r>
            <a:r>
              <a:rPr lang="sl-SI" sz="2000" dirty="0">
                <a:effectLst/>
                <a:latin typeface="Open Sans" panose="020B0606030504020204" pitchFamily="34" charset="0"/>
                <a:ea typeface="Arial" panose="020B0604020202020204" pitchFamily="34" charset="0"/>
              </a:rPr>
              <a:t>), ki jim lahko služijo kot oporne točke pri raziskavi.</a:t>
            </a:r>
            <a:endParaRPr lang="en-US" sz="2000" dirty="0">
              <a:effectLst/>
              <a:latin typeface="Open Sans" panose="020B0606030504020204" pitchFamily="34" charset="0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  <a:latin typeface="Open Sans" panose="020B0606030504020204" pitchFamily="34" charset="0"/>
                <a:ea typeface="Arial" panose="020B0604020202020204" pitchFamily="34" charset="0"/>
              </a:rPr>
              <a:t>Učenci</a:t>
            </a:r>
            <a:r>
              <a:rPr lang="en-US" sz="2000" dirty="0">
                <a:effectLst/>
                <a:latin typeface="Open Sans" panose="020B0606030504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Open Sans" panose="020B0606030504020204" pitchFamily="34" charset="0"/>
                <a:ea typeface="Arial" panose="020B0604020202020204" pitchFamily="34" charset="0"/>
              </a:rPr>
              <a:t>lahko</a:t>
            </a:r>
            <a:r>
              <a:rPr lang="en-US" sz="2000" dirty="0">
                <a:effectLst/>
                <a:latin typeface="Open Sans" panose="020B0606030504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Open Sans" panose="020B0606030504020204" pitchFamily="34" charset="0"/>
                <a:ea typeface="Arial" panose="020B0604020202020204" pitchFamily="34" charset="0"/>
              </a:rPr>
              <a:t>lahko</a:t>
            </a:r>
            <a:r>
              <a:rPr lang="en-US" sz="2000" dirty="0">
                <a:effectLst/>
                <a:latin typeface="Open Sans" panose="020B0606030504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Open Sans" panose="020B0606030504020204" pitchFamily="34" charset="0"/>
                <a:ea typeface="Arial" panose="020B0604020202020204" pitchFamily="34" charset="0"/>
              </a:rPr>
              <a:t>iščejo</a:t>
            </a:r>
            <a:r>
              <a:rPr lang="en-US" sz="2000" dirty="0">
                <a:effectLst/>
                <a:latin typeface="Open Sans" panose="020B0606030504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Open Sans" panose="020B0606030504020204" pitchFamily="34" charset="0"/>
                <a:ea typeface="Arial" panose="020B0604020202020204" pitchFamily="34" charset="0"/>
              </a:rPr>
              <a:t>informacije</a:t>
            </a:r>
            <a:r>
              <a:rPr lang="en-US" sz="2000" dirty="0">
                <a:effectLst/>
                <a:latin typeface="Open Sans" panose="020B0606030504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Open Sans" panose="020B0606030504020204" pitchFamily="34" charset="0"/>
                <a:ea typeface="Arial" panose="020B0604020202020204" pitchFamily="34" charset="0"/>
              </a:rPr>
              <a:t>na</a:t>
            </a:r>
            <a:r>
              <a:rPr lang="en-US" sz="2000" dirty="0">
                <a:effectLst/>
                <a:latin typeface="Open Sans" panose="020B0606030504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Open Sans" panose="020B0606030504020204" pitchFamily="34" charset="0"/>
                <a:ea typeface="Arial" panose="020B0604020202020204" pitchFamily="34" charset="0"/>
              </a:rPr>
              <a:t>internetu</a:t>
            </a:r>
            <a:r>
              <a:rPr lang="en-US" sz="2000" dirty="0">
                <a:effectLst/>
                <a:latin typeface="Open Sans" panose="020B0606030504020204" pitchFamily="34" charset="0"/>
                <a:ea typeface="Arial" panose="020B0604020202020204" pitchFamily="34" charset="0"/>
              </a:rPr>
              <a:t>.</a:t>
            </a:r>
            <a:endParaRPr lang="en-SI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sz="20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Vsaka skupina pripravi poročilo</a:t>
            </a:r>
            <a:r>
              <a:rPr lang="en-US" sz="20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ki</a:t>
            </a:r>
            <a:r>
              <a:rPr lang="en-US" sz="20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ga</a:t>
            </a:r>
            <a:r>
              <a:rPr lang="en-US" sz="20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bo</a:t>
            </a:r>
            <a:r>
              <a:rPr lang="en-US" sz="20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predstavila</a:t>
            </a:r>
            <a:r>
              <a:rPr lang="en-US" sz="20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razredu</a:t>
            </a:r>
            <a:r>
              <a:rPr lang="en-US" sz="20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sl-SI" sz="20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(3 minute na skupino)</a:t>
            </a:r>
            <a:endParaRPr lang="en-US" sz="2000" dirty="0">
              <a:effectLst/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3800" dirty="0">
              <a:effectLst/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EBDAB7-591B-4CCA-BDF0-2C6189B22809}"/>
              </a:ext>
            </a:extLst>
          </p:cNvPr>
          <p:cNvSpPr txBox="1">
            <a:spLocks/>
          </p:cNvSpPr>
          <p:nvPr/>
        </p:nvSpPr>
        <p:spPr>
          <a:xfrm>
            <a:off x="524932" y="1456411"/>
            <a:ext cx="10876651" cy="4239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Arial"/>
              <a:buChar char="•"/>
              <a:defRPr sz="16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4350" indent="-2857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14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742950" indent="-2857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Arial"/>
              <a:buChar char="•"/>
              <a:defRPr sz="14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971550" indent="-2857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14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200150" indent="-2857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Arial"/>
              <a:buChar char="•"/>
              <a:defRPr sz="14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1435100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lang="en-US" sz="16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aleway"/>
                <a:ea typeface="+mn-ea"/>
                <a:cs typeface="Raleway"/>
              </a:defRPr>
            </a:lvl6pPr>
            <a:lvl7pPr marL="1660525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Arial"/>
              <a:buChar char="•"/>
              <a:defRPr lang="en-US" sz="1600" kern="1200" baseline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aleway"/>
                <a:ea typeface="+mn-ea"/>
                <a:cs typeface="Raleway"/>
              </a:defRPr>
            </a:lvl7pPr>
            <a:lvl8pPr marL="1887538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lang="en-US" sz="1600" kern="1200" baseline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aleway"/>
                <a:ea typeface="+mn-ea"/>
                <a:cs typeface="Raleway"/>
              </a:defRPr>
            </a:lvl8pPr>
            <a:lvl9pPr marL="21145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Arial"/>
              <a:buChar char="•"/>
              <a:defRPr lang="en-US" sz="1600" kern="1200" baseline="0" dirty="0">
                <a:solidFill>
                  <a:schemeClr val="tx1">
                    <a:lumMod val="90000"/>
                    <a:lumOff val="10000"/>
                  </a:schemeClr>
                </a:solidFill>
                <a:latin typeface="Raleway"/>
                <a:ea typeface="+mn-ea"/>
                <a:cs typeface="Raleway"/>
              </a:defRPr>
            </a:lvl9pPr>
          </a:lstStyle>
          <a:p>
            <a:pPr marL="0" indent="0" algn="ctr">
              <a:buFont typeface="Arial"/>
              <a:buNone/>
            </a:pPr>
            <a:b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</a:br>
            <a:endParaRPr lang="en-US" sz="24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10" name="Grafika 14" descr="Ocene strank">
            <a:extLst>
              <a:ext uri="{FF2B5EF4-FFF2-40B4-BE49-F238E27FC236}">
                <a16:creationId xmlns:a16="http://schemas.microsoft.com/office/drawing/2014/main" id="{9B43ABD7-94D6-4D78-8D03-45FB65FA3DE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9091" y="1162374"/>
            <a:ext cx="1651438" cy="138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11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BDA24-5275-C743-9CF3-55A4BA893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6" y="296289"/>
            <a:ext cx="11142131" cy="1054100"/>
          </a:xfrm>
        </p:spPr>
        <p:txBody>
          <a:bodyPr/>
          <a:lstStyle/>
          <a:p>
            <a:pPr algn="ctr"/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Telefončki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–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Motrenje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Prenosa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Podatkov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AF057-A5A9-8945-8487-3B56AF9D9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34" y="1162374"/>
            <a:ext cx="11142131" cy="508344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2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2. DEL: </a:t>
            </a:r>
            <a:r>
              <a:rPr lang="en-US" sz="3200" b="1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UČNI CILJI</a:t>
            </a:r>
            <a:endParaRPr lang="en-US" sz="3200" b="1" dirty="0">
              <a:effectLst/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en-US" dirty="0">
              <a:effectLst/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3800" dirty="0">
              <a:effectLst/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EBDAB7-591B-4CCA-BDF0-2C6189B22809}"/>
              </a:ext>
            </a:extLst>
          </p:cNvPr>
          <p:cNvSpPr txBox="1">
            <a:spLocks/>
          </p:cNvSpPr>
          <p:nvPr/>
        </p:nvSpPr>
        <p:spPr>
          <a:xfrm>
            <a:off x="524932" y="1456411"/>
            <a:ext cx="10876651" cy="4239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Arial"/>
              <a:buChar char="•"/>
              <a:defRPr sz="16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4350" indent="-2857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14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742950" indent="-2857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Arial"/>
              <a:buChar char="•"/>
              <a:defRPr sz="14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971550" indent="-2857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14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200150" indent="-2857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Arial"/>
              <a:buChar char="•"/>
              <a:defRPr sz="14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1435100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lang="en-US" sz="16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aleway"/>
                <a:ea typeface="+mn-ea"/>
                <a:cs typeface="Raleway"/>
              </a:defRPr>
            </a:lvl6pPr>
            <a:lvl7pPr marL="1660525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Arial"/>
              <a:buChar char="•"/>
              <a:defRPr lang="en-US" sz="1600" kern="1200" baseline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aleway"/>
                <a:ea typeface="+mn-ea"/>
                <a:cs typeface="Raleway"/>
              </a:defRPr>
            </a:lvl7pPr>
            <a:lvl8pPr marL="1887538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lang="en-US" sz="1600" kern="1200" baseline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aleway"/>
                <a:ea typeface="+mn-ea"/>
                <a:cs typeface="Raleway"/>
              </a:defRPr>
            </a:lvl8pPr>
            <a:lvl9pPr marL="21145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Arial"/>
              <a:buChar char="•"/>
              <a:defRPr lang="en-US" sz="1600" kern="1200" baseline="0" dirty="0">
                <a:solidFill>
                  <a:schemeClr val="tx1">
                    <a:lumMod val="90000"/>
                    <a:lumOff val="10000"/>
                  </a:schemeClr>
                </a:solidFill>
                <a:latin typeface="Raleway"/>
                <a:ea typeface="+mn-ea"/>
                <a:cs typeface="Raleway"/>
              </a:defRPr>
            </a:lvl9pPr>
          </a:lstStyle>
          <a:p>
            <a:pPr marL="0" indent="0" algn="ctr">
              <a:buFont typeface="Arial"/>
              <a:buNone/>
            </a:pPr>
            <a:b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</a:br>
            <a:endParaRPr lang="en-US" sz="24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BB038-8BC6-45B3-827F-50D65C350C44}"/>
              </a:ext>
            </a:extLst>
          </p:cNvPr>
          <p:cNvSpPr txBox="1"/>
          <p:nvPr/>
        </p:nvSpPr>
        <p:spPr>
          <a:xfrm>
            <a:off x="576119" y="1873876"/>
            <a:ext cx="2527689" cy="218521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5400" algn="just">
              <a:spcBef>
                <a:spcPts val="1200"/>
              </a:spcBef>
            </a:pPr>
            <a:r>
              <a:rPr lang="sl-SI" sz="1200" b="1" kern="1400" spc="-5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1) Sledenje viru</a:t>
            </a:r>
            <a:endParaRPr lang="en-SI" sz="1200" kern="1400" spc="-50" dirty="0"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0" algn="just"/>
            <a:r>
              <a:rPr lang="sl-SI" sz="1200" kern="1400" spc="-50" dirty="0">
                <a:solidFill>
                  <a:srgbClr val="396B9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- Kako se zadnja različica ujema z izvirno zgodbo?</a:t>
            </a:r>
            <a:endParaRPr lang="en-SI" sz="1200" kern="1400" spc="-50" dirty="0">
              <a:solidFill>
                <a:srgbClr val="396B99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0" algn="just"/>
            <a:r>
              <a:rPr lang="sl-SI" sz="1200" kern="1400" spc="-50" dirty="0">
                <a:solidFill>
                  <a:srgbClr val="396B9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- Kaj se je zgodilo z informacijami?</a:t>
            </a:r>
            <a:endParaRPr lang="en-SI" sz="1200" kern="1400" spc="-50" dirty="0">
              <a:solidFill>
                <a:srgbClr val="396B99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0" algn="just"/>
            <a:r>
              <a:rPr lang="sl-SI" sz="1200" kern="1400" spc="-50" dirty="0">
                <a:solidFill>
                  <a:srgbClr val="396B9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- Katere podatke je moč zaslediti v prvi in končni različici?</a:t>
            </a:r>
            <a:endParaRPr lang="en-SI" sz="1200" kern="1400" spc="-50" dirty="0">
              <a:solidFill>
                <a:srgbClr val="396B99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0" algn="just"/>
            <a:r>
              <a:rPr lang="sl-SI" sz="1200" kern="1400" spc="-50" dirty="0">
                <a:solidFill>
                  <a:srgbClr val="396B9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- Je ta zgodba resnična?</a:t>
            </a:r>
            <a:endParaRPr lang="en-SI" sz="1200" kern="1400" spc="-50" dirty="0">
              <a:solidFill>
                <a:srgbClr val="396B99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0" algn="just"/>
            <a:r>
              <a:rPr lang="sl-SI" sz="1200" kern="1400" spc="-50" dirty="0">
                <a:solidFill>
                  <a:srgbClr val="396B9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- Je verodostojna?</a:t>
            </a:r>
            <a:endParaRPr lang="en-SI" sz="1200" kern="1400" spc="-50" dirty="0">
              <a:solidFill>
                <a:srgbClr val="396B99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0" algn="just">
              <a:spcAft>
                <a:spcPts val="1200"/>
              </a:spcAft>
            </a:pPr>
            <a:r>
              <a:rPr lang="sl-SI" sz="1200" kern="1400" spc="-50" dirty="0">
                <a:solidFill>
                  <a:srgbClr val="396B9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- Ali lahko izsledite vir?</a:t>
            </a:r>
            <a:endParaRPr lang="en-SI" sz="1200" kern="1400" spc="-50" dirty="0">
              <a:solidFill>
                <a:srgbClr val="396B99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SI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28BF4E-A20A-4FB5-BC75-C51D450570E4}"/>
              </a:ext>
            </a:extLst>
          </p:cNvPr>
          <p:cNvSpPr txBox="1"/>
          <p:nvPr/>
        </p:nvSpPr>
        <p:spPr>
          <a:xfrm>
            <a:off x="4231573" y="1840079"/>
            <a:ext cx="2832489" cy="18158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5400" algn="just">
              <a:spcBef>
                <a:spcPts val="1200"/>
              </a:spcBef>
            </a:pPr>
            <a:r>
              <a:rPr lang="sl-SI" sz="1200" b="1" kern="1400" spc="-5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2) Osnovna vprašanja</a:t>
            </a:r>
            <a:endParaRPr lang="en-SI" sz="1200" kern="1400" spc="-50" dirty="0"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0" algn="just"/>
            <a:r>
              <a:rPr lang="sl-SI" sz="1200" kern="1400" spc="-50" dirty="0">
                <a:solidFill>
                  <a:srgbClr val="396B9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- Kakšen je osnovni okvir za razumevanje zgodbe?</a:t>
            </a:r>
            <a:endParaRPr lang="en-SI" sz="1200" kern="1400" spc="-50" dirty="0">
              <a:solidFill>
                <a:srgbClr val="396B99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0" algn="just"/>
            <a:r>
              <a:rPr lang="sl-SI" sz="1200" kern="1400" spc="-50" dirty="0">
                <a:solidFill>
                  <a:srgbClr val="396B9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- Razčlenite zgodbo po modelu »Osnovnih vprašanj« (kaj, kdo, kdaj, kje, kako, zakaj) </a:t>
            </a:r>
            <a:endParaRPr lang="en-SI" sz="1200" kern="1400" spc="-50" dirty="0">
              <a:solidFill>
                <a:srgbClr val="396B99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0" algn="just">
              <a:spcAft>
                <a:spcPts val="1200"/>
              </a:spcAft>
            </a:pPr>
            <a:r>
              <a:rPr lang="sl-SI" sz="1200" kern="1400" spc="-50" dirty="0">
                <a:solidFill>
                  <a:srgbClr val="396B9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- Ali lahko odgovorite na vsa vprašanja?</a:t>
            </a:r>
            <a:endParaRPr lang="en-SI" sz="1200" kern="1400" spc="-50" dirty="0">
              <a:solidFill>
                <a:srgbClr val="396B99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SI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DB36CD-4391-462B-BC15-7E0359E07B28}"/>
              </a:ext>
            </a:extLst>
          </p:cNvPr>
          <p:cNvSpPr txBox="1"/>
          <p:nvPr/>
        </p:nvSpPr>
        <p:spPr>
          <a:xfrm>
            <a:off x="8243012" y="1793912"/>
            <a:ext cx="2527689" cy="19082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5400" algn="just">
              <a:spcBef>
                <a:spcPts val="1200"/>
              </a:spcBef>
            </a:pPr>
            <a:r>
              <a:rPr lang="sl-SI" sz="1200" b="1" kern="1400" spc="-5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3) Razumevanje konteksta</a:t>
            </a:r>
            <a:endParaRPr lang="en-SI" sz="1200" kern="1400" spc="-50" dirty="0"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6850" indent="-171450" algn="just">
              <a:buFontTx/>
              <a:buChar char="-"/>
            </a:pPr>
            <a:r>
              <a:rPr lang="sl-SI" sz="1200" kern="1400" spc="-50" dirty="0">
                <a:solidFill>
                  <a:schemeClr val="accent3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Kateri so ključni dejavniki </a:t>
            </a:r>
            <a:r>
              <a:rPr lang="sl-SI" sz="1200" kern="1400" spc="-50" dirty="0" err="1">
                <a:solidFill>
                  <a:schemeClr val="accent3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pomenjenja</a:t>
            </a:r>
            <a:r>
              <a:rPr lang="sl-SI" sz="1200" kern="1400" spc="-50" dirty="0">
                <a:solidFill>
                  <a:schemeClr val="accent3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; zakaj si nekatere stvari lažje, nekatere težje zapomnimo? </a:t>
            </a:r>
            <a:endParaRPr lang="en-US" sz="1200" kern="1400" spc="-50" dirty="0">
              <a:solidFill>
                <a:schemeClr val="accent3">
                  <a:lumMod val="75000"/>
                </a:schemeClr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Open Sans" panose="020B0606030504020204" pitchFamily="34" charset="0"/>
            </a:endParaRPr>
          </a:p>
          <a:p>
            <a:pPr marL="25400" algn="just"/>
            <a:endParaRPr lang="en-SI" sz="1200" kern="1400" spc="-50" dirty="0">
              <a:solidFill>
                <a:schemeClr val="accent3">
                  <a:lumMod val="75000"/>
                </a:schemeClr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6850" indent="-171450" algn="just">
              <a:spcAft>
                <a:spcPts val="1200"/>
              </a:spcAft>
              <a:buFontTx/>
              <a:buChar char="-"/>
            </a:pPr>
            <a:r>
              <a:rPr lang="sl-SI" sz="1200" kern="1400" spc="-50" dirty="0">
                <a:solidFill>
                  <a:schemeClr val="accent3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Kako pomembno je slediti viru?</a:t>
            </a:r>
            <a:endParaRPr lang="en-US" sz="1200" kern="1400" spc="-50" dirty="0">
              <a:solidFill>
                <a:schemeClr val="accent3">
                  <a:lumMod val="75000"/>
                </a:schemeClr>
              </a:solidFill>
              <a:latin typeface="Open Sans" panose="020B0606030504020204" pitchFamily="34" charset="0"/>
              <a:ea typeface="Times New Roman" panose="02020603050405020304" pitchFamily="18" charset="0"/>
              <a:cs typeface="Open Sans" panose="020B0606030504020204" pitchFamily="34" charset="0"/>
            </a:endParaRPr>
          </a:p>
          <a:p>
            <a:pPr marL="25400" algn="just">
              <a:spcAft>
                <a:spcPts val="1200"/>
              </a:spcAft>
            </a:pPr>
            <a:r>
              <a:rPr lang="sl-SI" sz="120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- Kako določimo prioritete pri filtriranju novic?</a:t>
            </a:r>
            <a:endParaRPr lang="en-SI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F1ACE3-87B3-41B2-9A55-0682ABBF1A31}"/>
              </a:ext>
            </a:extLst>
          </p:cNvPr>
          <p:cNvSpPr txBox="1"/>
          <p:nvPr/>
        </p:nvSpPr>
        <p:spPr>
          <a:xfrm>
            <a:off x="2204843" y="4344770"/>
            <a:ext cx="2527689" cy="20928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5400" algn="just">
              <a:spcBef>
                <a:spcPts val="1200"/>
              </a:spcBef>
            </a:pPr>
            <a:r>
              <a:rPr lang="sl-SI" sz="1200" b="1" kern="1400" spc="-5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4) Različne interpretacije</a:t>
            </a:r>
            <a:endParaRPr lang="en-SI" sz="1200" kern="1400" spc="-50" dirty="0"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0" algn="just"/>
            <a:r>
              <a:rPr lang="sl-SI" sz="1200" kern="1400" spc="-50" dirty="0">
                <a:solidFill>
                  <a:srgbClr val="396B9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- Kaj sem si uspel zapomniti?</a:t>
            </a:r>
            <a:endParaRPr lang="en-SI" sz="1200" kern="1400" spc="-50" dirty="0">
              <a:solidFill>
                <a:srgbClr val="396B99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0" algn="just"/>
            <a:r>
              <a:rPr lang="sl-SI" sz="1200" kern="1400" spc="-50" dirty="0">
                <a:solidFill>
                  <a:srgbClr val="396B9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- Ali se je mogoče izogniti popačenju informacij? Kako?</a:t>
            </a:r>
            <a:endParaRPr lang="en-SI" sz="1200" kern="1400" spc="-50" dirty="0">
              <a:solidFill>
                <a:srgbClr val="396B99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0" algn="just"/>
            <a:r>
              <a:rPr lang="sl-SI" sz="1200" kern="1400" spc="-50" dirty="0">
                <a:solidFill>
                  <a:srgbClr val="396B9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- Kako to, da so bile nekatere informacije posredovane, nekatere pa ne?</a:t>
            </a:r>
            <a:endParaRPr lang="en-SI" sz="1200" kern="1400" spc="-50" dirty="0">
              <a:solidFill>
                <a:srgbClr val="396B99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0" algn="just">
              <a:spcAft>
                <a:spcPts val="1200"/>
              </a:spcAft>
            </a:pPr>
            <a:r>
              <a:rPr lang="sl-SI" sz="1200" kern="1400" spc="-50" dirty="0">
                <a:solidFill>
                  <a:srgbClr val="396B9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- Na splošno, na podlagi česa filtriramo novice?</a:t>
            </a:r>
            <a:endParaRPr lang="en-SI" sz="1200" kern="1400" spc="-50" dirty="0">
              <a:solidFill>
                <a:srgbClr val="396B99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SI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CC0F50-AB32-4B5B-B5FE-C69485107646}"/>
              </a:ext>
            </a:extLst>
          </p:cNvPr>
          <p:cNvSpPr txBox="1"/>
          <p:nvPr/>
        </p:nvSpPr>
        <p:spPr>
          <a:xfrm>
            <a:off x="5498039" y="4344769"/>
            <a:ext cx="4635532" cy="20928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5400" algn="just">
              <a:spcBef>
                <a:spcPts val="1200"/>
              </a:spcBef>
            </a:pPr>
            <a:r>
              <a:rPr lang="sl-SI" sz="1200" b="1" kern="1400" spc="-5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5) Prepoznavanje razlike med zaupanjem in znanostjo</a:t>
            </a:r>
            <a:endParaRPr lang="en-SI" sz="1200" kern="1400" spc="-50" dirty="0"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0" algn="just"/>
            <a:r>
              <a:rPr lang="sl-SI" sz="1200" kern="1400" spc="-50" dirty="0">
                <a:solidFill>
                  <a:srgbClr val="396B9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- Kako preverimo dejstva?</a:t>
            </a:r>
            <a:endParaRPr lang="en-SI" sz="1200" kern="1400" spc="-50" dirty="0">
              <a:solidFill>
                <a:srgbClr val="396B99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0" algn="just"/>
            <a:r>
              <a:rPr lang="sl-SI" sz="1200" kern="1400" spc="-50" dirty="0">
                <a:solidFill>
                  <a:srgbClr val="396B9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- Kaj velja za dragoceno?</a:t>
            </a:r>
            <a:endParaRPr lang="en-SI" sz="1200" kern="1400" spc="-50" dirty="0">
              <a:solidFill>
                <a:srgbClr val="396B99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0" algn="just"/>
            <a:r>
              <a:rPr lang="sl-SI" sz="1200" kern="1400" spc="-50" dirty="0">
                <a:solidFill>
                  <a:srgbClr val="396B9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- Je resnica pomembna? Je resnica vrednota?</a:t>
            </a:r>
            <a:endParaRPr lang="en-SI" sz="1200" kern="1400" spc="-50" dirty="0">
              <a:solidFill>
                <a:srgbClr val="396B99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0" algn="just"/>
            <a:r>
              <a:rPr lang="sl-SI" sz="1200" kern="1400" spc="-50" dirty="0">
                <a:solidFill>
                  <a:srgbClr val="396B9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- Ali zaupamo novicam v medijih?</a:t>
            </a:r>
            <a:endParaRPr lang="en-SI" sz="1200" kern="1400" spc="-50" dirty="0">
              <a:solidFill>
                <a:srgbClr val="396B99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0" algn="just"/>
            <a:r>
              <a:rPr lang="sl-SI" sz="1200" kern="1400" spc="-50" dirty="0">
                <a:solidFill>
                  <a:srgbClr val="396B9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- Ali zaupamo osebi, ki jo poznamo, ali osebi z visoko izobrazbo?</a:t>
            </a:r>
            <a:endParaRPr lang="en-SI" sz="1200" kern="1400" spc="-50" dirty="0">
              <a:solidFill>
                <a:srgbClr val="396B99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0" algn="just"/>
            <a:r>
              <a:rPr lang="sl-SI" sz="1200" kern="1400" spc="-50" dirty="0">
                <a:solidFill>
                  <a:srgbClr val="396B9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- Ali zaupamo socialnim »vplivnežem« ali zaupamo znanstvenikom?</a:t>
            </a:r>
            <a:endParaRPr lang="en-SI" sz="1200" kern="1400" spc="-50" dirty="0">
              <a:solidFill>
                <a:srgbClr val="396B99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0" algn="l">
              <a:spcAft>
                <a:spcPts val="1200"/>
              </a:spcAft>
            </a:pPr>
            <a:r>
              <a:rPr lang="sl-SI" sz="1200" kern="1400" spc="-50" dirty="0">
                <a:solidFill>
                  <a:srgbClr val="396B9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- Ali bolj zaupamo predstavnikom vlade ali bolj </a:t>
            </a:r>
            <a:r>
              <a:rPr lang="sl-SI" sz="1200" kern="1400" spc="-50" dirty="0" err="1">
                <a:solidFill>
                  <a:srgbClr val="396B9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znastvenim</a:t>
            </a:r>
            <a:r>
              <a:rPr lang="sl-SI" sz="1200" kern="1400" spc="-50" dirty="0">
                <a:solidFill>
                  <a:srgbClr val="396B9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 organizacijam? </a:t>
            </a:r>
            <a:endParaRPr lang="en-SI" sz="1200" kern="1400" spc="-50" dirty="0">
              <a:solidFill>
                <a:srgbClr val="396B99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- </a:t>
            </a:r>
            <a:r>
              <a:rPr lang="sl-SI" sz="120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Zakaj zaupamo tem ljudem? Pomislite na argumente in primere.</a:t>
            </a:r>
            <a:endParaRPr lang="en-SI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34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BDA24-5275-C743-9CF3-55A4BA893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6" y="296289"/>
            <a:ext cx="11142131" cy="1054100"/>
          </a:xfrm>
        </p:spPr>
        <p:txBody>
          <a:bodyPr/>
          <a:lstStyle/>
          <a:p>
            <a:pPr algn="ctr"/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Telefončki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–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Motrenje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Prenosa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Podatkov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AF057-A5A9-8945-8487-3B56AF9D9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34" y="1162374"/>
            <a:ext cx="11142131" cy="508344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endParaRPr lang="en-US" sz="3200" b="1" dirty="0"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3200" b="1" dirty="0"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800" b="1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Skupine</a:t>
            </a:r>
            <a:r>
              <a:rPr lang="en-US" sz="28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predstavijo</a:t>
            </a:r>
            <a:r>
              <a:rPr lang="en-US" sz="28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svoje</a:t>
            </a:r>
            <a:r>
              <a:rPr lang="en-US" sz="28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raziskave</a:t>
            </a:r>
            <a:br>
              <a:rPr lang="en-US" sz="28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(3 minute </a:t>
            </a:r>
            <a:r>
              <a:rPr lang="en-US" sz="2800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28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skupino</a:t>
            </a:r>
            <a:r>
              <a:rPr lang="en-US" sz="28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800" b="1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Razprava</a:t>
            </a:r>
            <a:endParaRPr lang="en-US" sz="2800" b="1" dirty="0">
              <a:effectLst/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en-US" dirty="0">
              <a:effectLst/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3800" dirty="0">
              <a:effectLst/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EBDAB7-591B-4CCA-BDF0-2C6189B22809}"/>
              </a:ext>
            </a:extLst>
          </p:cNvPr>
          <p:cNvSpPr txBox="1">
            <a:spLocks/>
          </p:cNvSpPr>
          <p:nvPr/>
        </p:nvSpPr>
        <p:spPr>
          <a:xfrm>
            <a:off x="524932" y="1456411"/>
            <a:ext cx="10876651" cy="4239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Arial"/>
              <a:buChar char="•"/>
              <a:defRPr sz="16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4350" indent="-2857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14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742950" indent="-2857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Arial"/>
              <a:buChar char="•"/>
              <a:defRPr sz="14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971550" indent="-2857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14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200150" indent="-2857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Arial"/>
              <a:buChar char="•"/>
              <a:defRPr sz="14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1435100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lang="en-US" sz="16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aleway"/>
                <a:ea typeface="+mn-ea"/>
                <a:cs typeface="Raleway"/>
              </a:defRPr>
            </a:lvl6pPr>
            <a:lvl7pPr marL="1660525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Arial"/>
              <a:buChar char="•"/>
              <a:defRPr lang="en-US" sz="1600" kern="1200" baseline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aleway"/>
                <a:ea typeface="+mn-ea"/>
                <a:cs typeface="Raleway"/>
              </a:defRPr>
            </a:lvl7pPr>
            <a:lvl8pPr marL="1887538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lang="en-US" sz="1600" kern="1200" baseline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aleway"/>
                <a:ea typeface="+mn-ea"/>
                <a:cs typeface="Raleway"/>
              </a:defRPr>
            </a:lvl8pPr>
            <a:lvl9pPr marL="21145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Arial"/>
              <a:buChar char="•"/>
              <a:defRPr lang="en-US" sz="1600" kern="1200" baseline="0" dirty="0">
                <a:solidFill>
                  <a:schemeClr val="tx1">
                    <a:lumMod val="90000"/>
                    <a:lumOff val="10000"/>
                  </a:schemeClr>
                </a:solidFill>
                <a:latin typeface="Raleway"/>
                <a:ea typeface="+mn-ea"/>
                <a:cs typeface="Raleway"/>
              </a:defRPr>
            </a:lvl9pPr>
          </a:lstStyle>
          <a:p>
            <a:pPr marL="0" indent="0" algn="ctr">
              <a:buFont typeface="Arial"/>
              <a:buNone/>
            </a:pPr>
            <a:b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</a:br>
            <a:endParaRPr lang="en-US" sz="24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4" name="Grafika 6" descr="Raziskava">
            <a:extLst>
              <a:ext uri="{FF2B5EF4-FFF2-40B4-BE49-F238E27FC236}">
                <a16:creationId xmlns:a16="http://schemas.microsoft.com/office/drawing/2014/main" id="{DCF5D4E7-F20D-4BD2-8CF8-12932B576060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6818" y="2497450"/>
            <a:ext cx="1886832" cy="186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72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BDA24-5275-C743-9CF3-55A4BA893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6" y="296289"/>
            <a:ext cx="11142131" cy="1054100"/>
          </a:xfrm>
        </p:spPr>
        <p:txBody>
          <a:bodyPr/>
          <a:lstStyle/>
          <a:p>
            <a:pPr algn="ctr"/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Telefončki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–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Motrenje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Prenosa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Podatkov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AF057-A5A9-8945-8487-3B56AF9D9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34" y="1162374"/>
            <a:ext cx="11142131" cy="508344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2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3. DEL: POVZETEK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Ali je </a:t>
            </a:r>
            <a:r>
              <a:rPr lang="en-US" sz="2400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pomembno</a:t>
            </a:r>
            <a:r>
              <a:rPr lang="en-US" sz="24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, da </a:t>
            </a:r>
            <a:r>
              <a:rPr lang="en-US" sz="2400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navajamo</a:t>
            </a:r>
            <a:r>
              <a:rPr lang="en-US" sz="24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vire</a:t>
            </a:r>
            <a:r>
              <a:rPr lang="en-US" sz="24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Ali je </a:t>
            </a:r>
            <a:r>
              <a:rPr lang="en-US" sz="2400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pomembno</a:t>
            </a:r>
            <a:r>
              <a:rPr lang="en-US" sz="24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, da se </a:t>
            </a:r>
            <a:r>
              <a:rPr lang="en-US" sz="2400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zavedamo</a:t>
            </a:r>
            <a:r>
              <a:rPr lang="en-US" sz="24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različnih</a:t>
            </a:r>
            <a:r>
              <a:rPr lang="en-US" sz="24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interpretacij</a:t>
            </a:r>
            <a:r>
              <a:rPr lang="en-US" sz="24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resničnosti</a:t>
            </a:r>
            <a:r>
              <a:rPr lang="en-US" sz="24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Ali je </a:t>
            </a:r>
            <a:r>
              <a:rPr lang="en-US" sz="24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naš</a:t>
            </a:r>
            <a:r>
              <a:rPr lang="en-US" sz="24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spomin</a:t>
            </a:r>
            <a:r>
              <a:rPr lang="en-US" sz="24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selektiven</a:t>
            </a:r>
            <a:r>
              <a:rPr lang="en-US" sz="24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Kakšno</a:t>
            </a:r>
            <a:r>
              <a:rPr lang="en-US" sz="24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vlogo</a:t>
            </a:r>
            <a:r>
              <a:rPr lang="en-US" sz="24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igra</a:t>
            </a:r>
            <a:r>
              <a:rPr lang="en-US" sz="24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zaupanje</a:t>
            </a:r>
            <a:r>
              <a:rPr lang="en-US" sz="24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pri</a:t>
            </a:r>
            <a:r>
              <a:rPr lang="en-US" sz="24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razumevanju</a:t>
            </a:r>
            <a:r>
              <a:rPr lang="en-US" sz="24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resničnosti</a:t>
            </a:r>
            <a:r>
              <a:rPr lang="en-US" sz="24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en-US" dirty="0">
              <a:effectLst/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3800" dirty="0">
              <a:effectLst/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EBDAB7-591B-4CCA-BDF0-2C6189B22809}"/>
              </a:ext>
            </a:extLst>
          </p:cNvPr>
          <p:cNvSpPr txBox="1">
            <a:spLocks/>
          </p:cNvSpPr>
          <p:nvPr/>
        </p:nvSpPr>
        <p:spPr>
          <a:xfrm>
            <a:off x="524932" y="1456411"/>
            <a:ext cx="10876651" cy="4239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Arial"/>
              <a:buChar char="•"/>
              <a:defRPr sz="16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4350" indent="-2857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14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742950" indent="-2857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Arial"/>
              <a:buChar char="•"/>
              <a:defRPr sz="14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971550" indent="-2857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14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200150" indent="-2857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Arial"/>
              <a:buChar char="•"/>
              <a:defRPr sz="14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1435100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lang="en-US" sz="16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aleway"/>
                <a:ea typeface="+mn-ea"/>
                <a:cs typeface="Raleway"/>
              </a:defRPr>
            </a:lvl6pPr>
            <a:lvl7pPr marL="1660525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Arial"/>
              <a:buChar char="•"/>
              <a:defRPr lang="en-US" sz="1600" kern="1200" baseline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aleway"/>
                <a:ea typeface="+mn-ea"/>
                <a:cs typeface="Raleway"/>
              </a:defRPr>
            </a:lvl7pPr>
            <a:lvl8pPr marL="1887538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lang="en-US" sz="1600" kern="1200" baseline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aleway"/>
                <a:ea typeface="+mn-ea"/>
                <a:cs typeface="Raleway"/>
              </a:defRPr>
            </a:lvl8pPr>
            <a:lvl9pPr marL="21145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Arial"/>
              <a:buChar char="•"/>
              <a:defRPr lang="en-US" sz="1600" kern="1200" baseline="0" dirty="0">
                <a:solidFill>
                  <a:schemeClr val="tx1">
                    <a:lumMod val="90000"/>
                    <a:lumOff val="10000"/>
                  </a:schemeClr>
                </a:solidFill>
                <a:latin typeface="Raleway"/>
                <a:ea typeface="+mn-ea"/>
                <a:cs typeface="Raleway"/>
              </a:defRPr>
            </a:lvl9pPr>
          </a:lstStyle>
          <a:p>
            <a:pPr marL="0" indent="0" algn="ctr">
              <a:buFont typeface="Arial"/>
              <a:buNone/>
            </a:pPr>
            <a:b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</a:br>
            <a:endParaRPr lang="en-US" sz="24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7" name="Graphic 6" descr="Information with solid fill">
            <a:extLst>
              <a:ext uri="{FF2B5EF4-FFF2-40B4-BE49-F238E27FC236}">
                <a16:creationId xmlns:a16="http://schemas.microsoft.com/office/drawing/2014/main" id="{39949771-B38A-4820-979A-8AA7659E1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9984" y="16444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17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BDA24-5275-C743-9CF3-55A4BA893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6" y="296289"/>
            <a:ext cx="11142131" cy="1054100"/>
          </a:xfrm>
        </p:spPr>
        <p:txBody>
          <a:bodyPr/>
          <a:lstStyle/>
          <a:p>
            <a:pPr algn="ctr"/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Telefončki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–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Motrenje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Prenosa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Podatkov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AF057-A5A9-8945-8487-3B56AF9D9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34" y="1162374"/>
            <a:ext cx="11142131" cy="508344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2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3. DEL: POVZETEK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Kako</a:t>
            </a:r>
            <a:r>
              <a:rPr lang="en-US" sz="24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vam</a:t>
            </a:r>
            <a:r>
              <a:rPr lang="en-US" sz="24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24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US" sz="24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delavnica</a:t>
            </a:r>
            <a:r>
              <a:rPr lang="en-US" sz="24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všeč</a:t>
            </a:r>
            <a:r>
              <a:rPr lang="en-US" sz="2400" dirty="0"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Ste se </a:t>
            </a:r>
            <a:r>
              <a:rPr lang="en-US" sz="2400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naučili</a:t>
            </a:r>
            <a:r>
              <a:rPr lang="en-US" sz="24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česa</a:t>
            </a:r>
            <a:r>
              <a:rPr lang="en-US" sz="24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novega</a:t>
            </a:r>
            <a:r>
              <a:rPr lang="en-US" sz="24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>
              <a:effectLst/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en-US" dirty="0">
              <a:effectLst/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3800" dirty="0">
              <a:effectLst/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EBDAB7-591B-4CCA-BDF0-2C6189B22809}"/>
              </a:ext>
            </a:extLst>
          </p:cNvPr>
          <p:cNvSpPr txBox="1">
            <a:spLocks/>
          </p:cNvSpPr>
          <p:nvPr/>
        </p:nvSpPr>
        <p:spPr>
          <a:xfrm>
            <a:off x="524932" y="1456411"/>
            <a:ext cx="10876651" cy="4239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Arial"/>
              <a:buChar char="•"/>
              <a:defRPr sz="16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4350" indent="-2857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14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742950" indent="-2857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Arial"/>
              <a:buChar char="•"/>
              <a:defRPr sz="14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971550" indent="-2857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14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200150" indent="-2857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Arial"/>
              <a:buChar char="•"/>
              <a:defRPr sz="14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1435100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lang="en-US" sz="16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aleway"/>
                <a:ea typeface="+mn-ea"/>
                <a:cs typeface="Raleway"/>
              </a:defRPr>
            </a:lvl6pPr>
            <a:lvl7pPr marL="1660525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Arial"/>
              <a:buChar char="•"/>
              <a:defRPr lang="en-US" sz="1600" kern="1200" baseline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aleway"/>
                <a:ea typeface="+mn-ea"/>
                <a:cs typeface="Raleway"/>
              </a:defRPr>
            </a:lvl7pPr>
            <a:lvl8pPr marL="1887538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lang="en-US" sz="1600" kern="1200" baseline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aleway"/>
                <a:ea typeface="+mn-ea"/>
                <a:cs typeface="Raleway"/>
              </a:defRPr>
            </a:lvl8pPr>
            <a:lvl9pPr marL="21145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Arial"/>
              <a:buChar char="•"/>
              <a:defRPr lang="en-US" sz="1600" kern="1200" baseline="0" dirty="0">
                <a:solidFill>
                  <a:schemeClr val="tx1">
                    <a:lumMod val="90000"/>
                    <a:lumOff val="10000"/>
                  </a:schemeClr>
                </a:solidFill>
                <a:latin typeface="Raleway"/>
                <a:ea typeface="+mn-ea"/>
                <a:cs typeface="Raleway"/>
              </a:defRPr>
            </a:lvl9pPr>
          </a:lstStyle>
          <a:p>
            <a:pPr marL="0" indent="0" algn="ctr">
              <a:buFont typeface="Arial"/>
              <a:buNone/>
            </a:pPr>
            <a:b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</a:br>
            <a:endParaRPr lang="en-US" sz="24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5" name="Graphic 4" descr="Playbook with solid fill">
            <a:extLst>
              <a:ext uri="{FF2B5EF4-FFF2-40B4-BE49-F238E27FC236}">
                <a16:creationId xmlns:a16="http://schemas.microsoft.com/office/drawing/2014/main" id="{6360CCB6-917D-4376-9032-65B4A69BE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6016" y="2423374"/>
            <a:ext cx="2011251" cy="201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70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BDA24-5275-C743-9CF3-55A4BA893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6" y="497767"/>
            <a:ext cx="11142131" cy="1054100"/>
          </a:xfrm>
        </p:spPr>
        <p:txBody>
          <a:bodyPr/>
          <a:lstStyle/>
          <a:p>
            <a:pPr algn="ctr"/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Kritična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rabov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virov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AF057-A5A9-8945-8487-3B56AF9D9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696" y="2035209"/>
            <a:ext cx="9146605" cy="30837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KDO</a:t>
            </a:r>
          </a:p>
          <a:p>
            <a:pPr marL="0" indent="0" algn="ctr">
              <a:buNone/>
            </a:pPr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KAJ</a:t>
            </a:r>
          </a:p>
          <a:p>
            <a:pPr marL="0" indent="0" algn="ctr">
              <a:buNone/>
            </a:pPr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ZAKAJ</a:t>
            </a:r>
          </a:p>
          <a:p>
            <a:pPr marL="0" indent="0" algn="ctr">
              <a:buNone/>
            </a:pPr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KAKO</a:t>
            </a:r>
            <a:br>
              <a:rPr lang="en-US" sz="2800" b="1" dirty="0">
                <a:latin typeface="Open Sans" panose="020B0606030504020204"/>
                <a:cs typeface="Open Sans" panose="020B0606030504020204" pitchFamily="34" charset="0"/>
              </a:rPr>
            </a:br>
            <a:endParaRPr lang="en-US" sz="2800" b="1" dirty="0">
              <a:latin typeface="Open Sans" panose="020B0606030504020204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endParaRPr lang="en-US" sz="2400" dirty="0">
              <a:latin typeface="Calibri" panose="020F050202020403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Grafika 4" descr="Povezave">
            <a:extLst>
              <a:ext uri="{FF2B5EF4-FFF2-40B4-BE49-F238E27FC236}">
                <a16:creationId xmlns:a16="http://schemas.microsoft.com/office/drawing/2014/main" id="{B99DFEF7-05BF-4A89-BD5E-23BF9964F8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046" y="4901838"/>
            <a:ext cx="1248413" cy="124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52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BDA24-5275-C743-9CF3-55A4BA893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6" y="296289"/>
            <a:ext cx="11142131" cy="1054100"/>
          </a:xfrm>
        </p:spPr>
        <p:txBody>
          <a:bodyPr/>
          <a:lstStyle/>
          <a:p>
            <a:pPr algn="ctr"/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Telefončki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–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Motrenje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Prenosa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Podatkov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AF057-A5A9-8945-8487-3B56AF9D9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34" y="1162374"/>
            <a:ext cx="11142131" cy="508344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sz="2400" dirty="0">
              <a:effectLst/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400" dirty="0"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400" i="1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Hvala</a:t>
            </a:r>
            <a:r>
              <a:rPr lang="en-US" sz="2400" i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2400" i="1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vašo</a:t>
            </a:r>
            <a:r>
              <a:rPr lang="en-US" sz="2400" i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pozornost</a:t>
            </a:r>
            <a:r>
              <a:rPr lang="en-US" sz="2400" i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i="1" dirty="0">
              <a:effectLst/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en-US" dirty="0">
              <a:effectLst/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3800" dirty="0">
              <a:effectLst/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EBDAB7-591B-4CCA-BDF0-2C6189B22809}"/>
              </a:ext>
            </a:extLst>
          </p:cNvPr>
          <p:cNvSpPr txBox="1">
            <a:spLocks/>
          </p:cNvSpPr>
          <p:nvPr/>
        </p:nvSpPr>
        <p:spPr>
          <a:xfrm>
            <a:off x="524932" y="1456411"/>
            <a:ext cx="10876651" cy="4239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Arial"/>
              <a:buChar char="•"/>
              <a:defRPr sz="16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4350" indent="-2857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14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742950" indent="-2857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Arial"/>
              <a:buChar char="•"/>
              <a:defRPr sz="14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971550" indent="-2857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14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200150" indent="-2857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Arial"/>
              <a:buChar char="•"/>
              <a:defRPr sz="14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1435100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lang="en-US" sz="16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aleway"/>
                <a:ea typeface="+mn-ea"/>
                <a:cs typeface="Raleway"/>
              </a:defRPr>
            </a:lvl6pPr>
            <a:lvl7pPr marL="1660525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Arial"/>
              <a:buChar char="•"/>
              <a:defRPr lang="en-US" sz="1600" kern="1200" baseline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aleway"/>
                <a:ea typeface="+mn-ea"/>
                <a:cs typeface="Raleway"/>
              </a:defRPr>
            </a:lvl7pPr>
            <a:lvl8pPr marL="1887538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lang="en-US" sz="1600" kern="1200" baseline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aleway"/>
                <a:ea typeface="+mn-ea"/>
                <a:cs typeface="Raleway"/>
              </a:defRPr>
            </a:lvl8pPr>
            <a:lvl9pPr marL="21145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Arial"/>
              <a:buChar char="•"/>
              <a:defRPr lang="en-US" sz="1600" kern="1200" baseline="0" dirty="0">
                <a:solidFill>
                  <a:schemeClr val="tx1">
                    <a:lumMod val="90000"/>
                    <a:lumOff val="10000"/>
                  </a:schemeClr>
                </a:solidFill>
                <a:latin typeface="Raleway"/>
                <a:ea typeface="+mn-ea"/>
                <a:cs typeface="Raleway"/>
              </a:defRPr>
            </a:lvl9pPr>
          </a:lstStyle>
          <a:p>
            <a:pPr marL="0" indent="0" algn="ctr">
              <a:buFont typeface="Arial"/>
              <a:buNone/>
            </a:pPr>
            <a:b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</a:br>
            <a:endParaRPr lang="en-US" sz="24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5" name="Graphic 4" descr="Smiling face with solid fill with solid fill">
            <a:extLst>
              <a:ext uri="{FF2B5EF4-FFF2-40B4-BE49-F238E27FC236}">
                <a16:creationId xmlns:a16="http://schemas.microsoft.com/office/drawing/2014/main" id="{7B6CE0CD-69FE-42BE-8F3F-51D488061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2533" y="3576018"/>
            <a:ext cx="1566931" cy="156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57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BDA24-5275-C743-9CF3-55A4BA893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6" y="497767"/>
            <a:ext cx="11142131" cy="1054100"/>
          </a:xfrm>
        </p:spPr>
        <p:txBody>
          <a:bodyPr/>
          <a:lstStyle/>
          <a:p>
            <a:pPr algn="ctr"/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Kritična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rabov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virov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- KDO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AF057-A5A9-8945-8487-3B56AF9D9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696" y="2035209"/>
            <a:ext cx="9146605" cy="30837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err="1">
                <a:latin typeface="Open Sans" panose="020B0606030504020204"/>
                <a:cs typeface="Open Sans" panose="020B0606030504020204" pitchFamily="34" charset="0"/>
              </a:rPr>
              <a:t>Epistemološko</a:t>
            </a:r>
            <a:r>
              <a:rPr lang="en-US" sz="2800" b="1" dirty="0">
                <a:latin typeface="Open Sans" panose="020B0606030504020204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latin typeface="Open Sans" panose="020B0606030504020204"/>
                <a:cs typeface="Open Sans" panose="020B0606030504020204" pitchFamily="34" charset="0"/>
              </a:rPr>
              <a:t>izhodišče</a:t>
            </a:r>
            <a:endParaRPr lang="en-US" sz="2800" b="1" dirty="0">
              <a:latin typeface="Open Sans" panose="020B0606030504020204"/>
              <a:cs typeface="Open Sans" panose="020B0606030504020204" pitchFamily="34" charset="0"/>
            </a:endParaRPr>
          </a:p>
          <a:p>
            <a:pPr marL="514350" indent="-514350" algn="ctr">
              <a:buAutoNum type="arabicParenR"/>
            </a:pPr>
            <a:r>
              <a:rPr lang="en-US" sz="2800" dirty="0" err="1">
                <a:latin typeface="Open Sans" panose="020B0606030504020204"/>
                <a:cs typeface="Open Sans" panose="020B0606030504020204" pitchFamily="34" charset="0"/>
              </a:rPr>
              <a:t>Samorazlaga</a:t>
            </a:r>
            <a:r>
              <a:rPr lang="en-US" sz="2800" dirty="0">
                <a:latin typeface="Open Sans" panose="020B0606030504020204"/>
                <a:cs typeface="Open Sans" panose="020B0606030504020204" pitchFamily="34" charset="0"/>
              </a:rPr>
              <a:t> – </a:t>
            </a:r>
            <a:r>
              <a:rPr lang="en-US" sz="2800" dirty="0" err="1">
                <a:latin typeface="Open Sans" panose="020B0606030504020204"/>
                <a:cs typeface="Open Sans" panose="020B0606030504020204" pitchFamily="34" charset="0"/>
              </a:rPr>
              <a:t>iskrenost</a:t>
            </a:r>
            <a:endParaRPr lang="en-US" sz="2800" dirty="0">
              <a:latin typeface="Open Sans" panose="020B0606030504020204"/>
              <a:cs typeface="Open Sans" panose="020B0606030504020204" pitchFamily="34" charset="0"/>
            </a:endParaRPr>
          </a:p>
          <a:p>
            <a:pPr marL="514350" indent="-514350" algn="ctr">
              <a:buAutoNum type="arabicParenR"/>
            </a:pPr>
            <a:r>
              <a:rPr lang="en-US" sz="2800" dirty="0" err="1">
                <a:latin typeface="Open Sans" panose="020B0606030504020204"/>
                <a:cs typeface="Open Sans" panose="020B0606030504020204" pitchFamily="34" charset="0"/>
              </a:rPr>
              <a:t>Kaj</a:t>
            </a:r>
            <a:r>
              <a:rPr lang="en-US" sz="2800" dirty="0">
                <a:latin typeface="Open Sans" panose="020B0606030504020204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/>
                <a:cs typeface="Open Sans" panose="020B0606030504020204" pitchFamily="34" charset="0"/>
              </a:rPr>
              <a:t>te</a:t>
            </a:r>
            <a:r>
              <a:rPr lang="en-US" sz="2800" dirty="0">
                <a:latin typeface="Open Sans" panose="020B0606030504020204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/>
                <a:cs typeface="Open Sans" panose="020B0606030504020204" pitchFamily="34" charset="0"/>
              </a:rPr>
              <a:t>določa</a:t>
            </a:r>
            <a:r>
              <a:rPr lang="en-US" sz="2800" dirty="0">
                <a:latin typeface="Open Sans" panose="020B0606030504020204"/>
                <a:cs typeface="Open Sans" panose="020B0606030504020204" pitchFamily="34" charset="0"/>
              </a:rPr>
              <a:t>?</a:t>
            </a:r>
          </a:p>
          <a:p>
            <a:pPr marL="514350" indent="-514350" algn="ctr">
              <a:buAutoNum type="arabicParenR"/>
            </a:pPr>
            <a:r>
              <a:rPr lang="en-US" sz="2800" dirty="0" err="1">
                <a:latin typeface="Open Sans" panose="020B0606030504020204"/>
                <a:cs typeface="Open Sans" panose="020B0606030504020204" pitchFamily="34" charset="0"/>
              </a:rPr>
              <a:t>Gradniki</a:t>
            </a:r>
            <a:r>
              <a:rPr lang="en-US" sz="2800" dirty="0">
                <a:latin typeface="Open Sans" panose="020B0606030504020204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/>
                <a:cs typeface="Open Sans" panose="020B0606030504020204" pitchFamily="34" charset="0"/>
              </a:rPr>
              <a:t>tvojega</a:t>
            </a:r>
            <a:r>
              <a:rPr lang="en-US" sz="2800" dirty="0">
                <a:latin typeface="Open Sans" panose="020B0606030504020204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/>
                <a:cs typeface="Open Sans" panose="020B0606030504020204" pitchFamily="34" charset="0"/>
              </a:rPr>
              <a:t>sveta</a:t>
            </a:r>
            <a:r>
              <a:rPr lang="en-US" sz="2800" dirty="0">
                <a:latin typeface="Open Sans" panose="020B0606030504020204"/>
                <a:cs typeface="Open Sans" panose="020B0606030504020204" pitchFamily="34" charset="0"/>
              </a:rPr>
              <a:t>?</a:t>
            </a:r>
            <a:br>
              <a:rPr lang="en-US" sz="2800" b="1" dirty="0">
                <a:latin typeface="Open Sans" panose="020B0606030504020204"/>
                <a:cs typeface="Open Sans" panose="020B0606030504020204" pitchFamily="34" charset="0"/>
              </a:rPr>
            </a:br>
            <a:endParaRPr lang="en-US" sz="2800" b="1" dirty="0">
              <a:latin typeface="Open Sans" panose="020B0606030504020204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endParaRPr lang="en-US" sz="2400" dirty="0">
              <a:latin typeface="Calibri" panose="020F050202020403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Grafika 4" descr="Povezave">
            <a:extLst>
              <a:ext uri="{FF2B5EF4-FFF2-40B4-BE49-F238E27FC236}">
                <a16:creationId xmlns:a16="http://schemas.microsoft.com/office/drawing/2014/main" id="{B99DFEF7-05BF-4A89-BD5E-23BF9964F8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046" y="4901838"/>
            <a:ext cx="1248413" cy="124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12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BDA24-5275-C743-9CF3-55A4BA893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4" y="497767"/>
            <a:ext cx="11142131" cy="1054100"/>
          </a:xfrm>
        </p:spPr>
        <p:txBody>
          <a:bodyPr/>
          <a:lstStyle/>
          <a:p>
            <a:pPr algn="ctr"/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Kritična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rabov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virov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- KAJ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AF057-A5A9-8945-8487-3B56AF9D9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696" y="2035209"/>
            <a:ext cx="9146605" cy="30837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err="1">
                <a:latin typeface="Open Sans" panose="020B0606030504020204"/>
                <a:cs typeface="Open Sans" panose="020B0606030504020204" pitchFamily="34" charset="0"/>
              </a:rPr>
              <a:t>Vsebina</a:t>
            </a:r>
            <a:endParaRPr lang="en-US" sz="2800" b="1" dirty="0">
              <a:latin typeface="Open Sans" panose="020B0606030504020204"/>
              <a:cs typeface="Open Sans" panose="020B0606030504020204" pitchFamily="34" charset="0"/>
            </a:endParaRPr>
          </a:p>
          <a:p>
            <a:pPr marL="514350" indent="-514350" algn="ctr">
              <a:buAutoNum type="arabicParenR"/>
            </a:pPr>
            <a:r>
              <a:rPr lang="en-US" sz="2800" dirty="0" err="1">
                <a:latin typeface="Open Sans" panose="020B0606030504020204"/>
                <a:cs typeface="Open Sans" panose="020B0606030504020204" pitchFamily="34" charset="0"/>
              </a:rPr>
              <a:t>Integriteta</a:t>
            </a:r>
            <a:r>
              <a:rPr lang="en-US" sz="2800" dirty="0">
                <a:latin typeface="Open Sans" panose="020B0606030504020204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/>
                <a:cs typeface="Open Sans" panose="020B0606030504020204" pitchFamily="34" charset="0"/>
              </a:rPr>
              <a:t>pri</a:t>
            </a:r>
            <a:r>
              <a:rPr lang="en-US" sz="2800" dirty="0">
                <a:latin typeface="Open Sans" panose="020B0606030504020204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/>
                <a:cs typeface="Open Sans" panose="020B0606030504020204" pitchFamily="34" charset="0"/>
              </a:rPr>
              <a:t>raziskovanju</a:t>
            </a:r>
            <a:r>
              <a:rPr lang="en-US" sz="2800" dirty="0">
                <a:latin typeface="Open Sans" panose="020B0606030504020204"/>
                <a:cs typeface="Open Sans" panose="020B0606030504020204" pitchFamily="34" charset="0"/>
              </a:rPr>
              <a:t> (</a:t>
            </a:r>
            <a:r>
              <a:rPr lang="en-US" sz="2800" dirty="0" err="1">
                <a:latin typeface="Open Sans" panose="020B0606030504020204"/>
                <a:cs typeface="Open Sans" panose="020B0606030504020204" pitchFamily="34" charset="0"/>
              </a:rPr>
              <a:t>osebno</a:t>
            </a:r>
            <a:r>
              <a:rPr lang="en-US" sz="2800" dirty="0">
                <a:latin typeface="Open Sans" panose="020B0606030504020204"/>
                <a:cs typeface="Open Sans" panose="020B0606030504020204" pitchFamily="34" charset="0"/>
              </a:rPr>
              <a:t>)</a:t>
            </a:r>
          </a:p>
          <a:p>
            <a:pPr marL="514350" indent="-514350" algn="ctr">
              <a:buAutoNum type="arabicParenR"/>
            </a:pPr>
            <a:r>
              <a:rPr lang="en-US" sz="2800" dirty="0" err="1">
                <a:latin typeface="Open Sans" panose="020B0606030504020204"/>
                <a:cs typeface="Open Sans" panose="020B0606030504020204" pitchFamily="34" charset="0"/>
              </a:rPr>
              <a:t>Kritična</a:t>
            </a:r>
            <a:r>
              <a:rPr lang="en-US" sz="2800" dirty="0">
                <a:latin typeface="Open Sans" panose="020B0606030504020204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/>
                <a:cs typeface="Open Sans" panose="020B0606030504020204" pitchFamily="34" charset="0"/>
              </a:rPr>
              <a:t>raba</a:t>
            </a:r>
            <a:r>
              <a:rPr lang="en-US" sz="2800" dirty="0">
                <a:latin typeface="Open Sans" panose="020B0606030504020204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/>
                <a:cs typeface="Open Sans" panose="020B0606030504020204" pitchFamily="34" charset="0"/>
              </a:rPr>
              <a:t>virov</a:t>
            </a:r>
            <a:r>
              <a:rPr lang="en-US" sz="2800" dirty="0">
                <a:latin typeface="Open Sans" panose="020B0606030504020204"/>
                <a:cs typeface="Open Sans" panose="020B0606030504020204" pitchFamily="34" charset="0"/>
              </a:rPr>
              <a:t> (</a:t>
            </a:r>
            <a:r>
              <a:rPr lang="en-US" sz="2800" dirty="0" err="1">
                <a:latin typeface="Open Sans" panose="020B0606030504020204"/>
                <a:cs typeface="Open Sans" panose="020B0606030504020204" pitchFamily="34" charset="0"/>
              </a:rPr>
              <a:t>doslednost</a:t>
            </a:r>
            <a:r>
              <a:rPr lang="en-US" sz="2800" dirty="0">
                <a:latin typeface="Open Sans" panose="020B0606030504020204"/>
                <a:cs typeface="Open Sans" panose="020B0606030504020204" pitchFamily="34" charset="0"/>
              </a:rPr>
              <a:t>)</a:t>
            </a:r>
          </a:p>
          <a:p>
            <a:pPr marL="514350" indent="-514350" algn="ctr">
              <a:buAutoNum type="arabicParenR"/>
            </a:pPr>
            <a:r>
              <a:rPr lang="en-US" sz="2800" dirty="0" err="1">
                <a:latin typeface="Open Sans" panose="020B0606030504020204"/>
                <a:cs typeface="Open Sans" panose="020B0606030504020204" pitchFamily="34" charset="0"/>
              </a:rPr>
              <a:t>Prepoznavanje</a:t>
            </a:r>
            <a:r>
              <a:rPr lang="en-US" sz="2800" dirty="0">
                <a:latin typeface="Open Sans" panose="020B0606030504020204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/>
                <a:cs typeface="Open Sans" panose="020B0606030504020204" pitchFamily="34" charset="0"/>
              </a:rPr>
              <a:t>resničnosti</a:t>
            </a:r>
            <a:br>
              <a:rPr lang="en-US" sz="2800" b="1" dirty="0">
                <a:latin typeface="Open Sans" panose="020B0606030504020204"/>
                <a:cs typeface="Open Sans" panose="020B0606030504020204" pitchFamily="34" charset="0"/>
              </a:rPr>
            </a:br>
            <a:endParaRPr lang="en-US" sz="2800" b="1" dirty="0">
              <a:latin typeface="Open Sans" panose="020B0606030504020204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endParaRPr lang="en-US" sz="2400" dirty="0">
              <a:latin typeface="Calibri" panose="020F050202020403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Grafika 4" descr="Povezave">
            <a:extLst>
              <a:ext uri="{FF2B5EF4-FFF2-40B4-BE49-F238E27FC236}">
                <a16:creationId xmlns:a16="http://schemas.microsoft.com/office/drawing/2014/main" id="{B99DFEF7-05BF-4A89-BD5E-23BF9964F8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046" y="4901838"/>
            <a:ext cx="1248413" cy="124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03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BDA24-5275-C743-9CF3-55A4BA893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4" y="497767"/>
            <a:ext cx="11142131" cy="1054100"/>
          </a:xfrm>
        </p:spPr>
        <p:txBody>
          <a:bodyPr/>
          <a:lstStyle/>
          <a:p>
            <a:pPr algn="ctr"/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Kritična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rabov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virov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- ZAKAJ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AF057-A5A9-8945-8487-3B56AF9D9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696" y="2035209"/>
            <a:ext cx="9146605" cy="308372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800" b="1" dirty="0" err="1">
                <a:latin typeface="Open Sans" panose="020B0606030504020204"/>
                <a:cs typeface="Open Sans" panose="020B0606030504020204" pitchFamily="34" charset="0"/>
              </a:rPr>
              <a:t>Smisel</a:t>
            </a:r>
            <a:endParaRPr lang="en-US" sz="2800" b="1" dirty="0">
              <a:latin typeface="Open Sans" panose="020B0606030504020204"/>
              <a:cs typeface="Open Sans" panose="020B0606030504020204" pitchFamily="34" charset="0"/>
            </a:endParaRPr>
          </a:p>
          <a:p>
            <a:pPr marL="514350" indent="-514350" algn="ctr">
              <a:buAutoNum type="arabicParenR"/>
            </a:pPr>
            <a:r>
              <a:rPr lang="en-US" sz="2800" dirty="0" err="1">
                <a:latin typeface="Open Sans" panose="020B0606030504020204"/>
                <a:cs typeface="Open Sans" panose="020B0606030504020204" pitchFamily="34" charset="0"/>
              </a:rPr>
              <a:t>Učinkovitost</a:t>
            </a:r>
            <a:r>
              <a:rPr lang="en-US" sz="2800" dirty="0">
                <a:latin typeface="Open Sans" panose="020B0606030504020204"/>
                <a:cs typeface="Open Sans" panose="020B0606030504020204" pitchFamily="34" charset="0"/>
              </a:rPr>
              <a:t> Vs </a:t>
            </a:r>
            <a:r>
              <a:rPr lang="en-US" sz="2800" dirty="0" err="1">
                <a:latin typeface="Open Sans" panose="020B0606030504020204"/>
                <a:cs typeface="Open Sans" panose="020B0606030504020204" pitchFamily="34" charset="0"/>
              </a:rPr>
              <a:t>Smiselnost</a:t>
            </a:r>
            <a:endParaRPr lang="en-US" sz="2800" dirty="0">
              <a:latin typeface="Open Sans" panose="020B0606030504020204"/>
              <a:cs typeface="Open Sans" panose="020B0606030504020204" pitchFamily="34" charset="0"/>
            </a:endParaRPr>
          </a:p>
          <a:p>
            <a:pPr marL="514350" indent="-514350" algn="ctr">
              <a:buAutoNum type="arabicParenR"/>
            </a:pPr>
            <a:r>
              <a:rPr lang="en-US" sz="2800" dirty="0" err="1">
                <a:latin typeface="Open Sans" panose="020B0606030504020204"/>
                <a:cs typeface="Open Sans" panose="020B0606030504020204" pitchFamily="34" charset="0"/>
              </a:rPr>
              <a:t>Skupni</a:t>
            </a:r>
            <a:r>
              <a:rPr lang="en-US" sz="2800" dirty="0">
                <a:latin typeface="Open Sans" panose="020B0606030504020204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/>
                <a:cs typeface="Open Sans" panose="020B0606030504020204" pitchFamily="34" charset="0"/>
              </a:rPr>
              <a:t>imenovalec</a:t>
            </a:r>
            <a:r>
              <a:rPr lang="en-US" sz="2800" dirty="0">
                <a:latin typeface="Open Sans" panose="020B0606030504020204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/>
                <a:cs typeface="Open Sans" panose="020B0606030504020204" pitchFamily="34" charset="0"/>
              </a:rPr>
              <a:t>osebnih</a:t>
            </a:r>
            <a:r>
              <a:rPr lang="en-US" sz="2800" dirty="0">
                <a:latin typeface="Open Sans" panose="020B0606030504020204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/>
                <a:cs typeface="Open Sans" panose="020B0606030504020204" pitchFamily="34" charset="0"/>
              </a:rPr>
              <a:t>zgodb</a:t>
            </a:r>
            <a:endParaRPr lang="en-US" sz="2800" dirty="0">
              <a:latin typeface="Open Sans" panose="020B0606030504020204"/>
              <a:cs typeface="Open Sans" panose="020B0606030504020204" pitchFamily="34" charset="0"/>
            </a:endParaRPr>
          </a:p>
          <a:p>
            <a:pPr marL="514350" indent="-514350" algn="ctr">
              <a:buAutoNum type="arabicParenR"/>
            </a:pPr>
            <a:r>
              <a:rPr lang="en-US" sz="2800" dirty="0" err="1">
                <a:latin typeface="Open Sans" panose="020B0606030504020204"/>
                <a:cs typeface="Open Sans" panose="020B0606030504020204" pitchFamily="34" charset="0"/>
              </a:rPr>
              <a:t>Proti</a:t>
            </a:r>
            <a:r>
              <a:rPr lang="en-US" sz="2800" dirty="0">
                <a:latin typeface="Open Sans" panose="020B0606030504020204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/>
                <a:cs typeface="Open Sans" panose="020B0606030504020204" pitchFamily="34" charset="0"/>
              </a:rPr>
              <a:t>vzporednim</a:t>
            </a:r>
            <a:r>
              <a:rPr lang="en-US" sz="2800" dirty="0">
                <a:latin typeface="Open Sans" panose="020B0606030504020204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/>
                <a:cs typeface="Open Sans" panose="020B0606030504020204" pitchFamily="34" charset="0"/>
              </a:rPr>
              <a:t>resničnosti</a:t>
            </a:r>
            <a:r>
              <a:rPr lang="en-US" sz="2800" dirty="0">
                <a:latin typeface="Open Sans" panose="020B0606030504020204"/>
                <a:cs typeface="Open Sans" panose="020B0606030504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2800" dirty="0">
                <a:latin typeface="Open Sans" panose="020B0606030504020204"/>
                <a:cs typeface="Open Sans" panose="020B0606030504020204" pitchFamily="34" charset="0"/>
              </a:rPr>
              <a:t>(</a:t>
            </a:r>
            <a:r>
              <a:rPr lang="en-US" sz="2800" dirty="0" err="1">
                <a:latin typeface="Open Sans" panose="020B0606030504020204"/>
                <a:cs typeface="Open Sans" panose="020B0606030504020204" pitchFamily="34" charset="0"/>
              </a:rPr>
              <a:t>umetnost</a:t>
            </a:r>
            <a:r>
              <a:rPr lang="en-US" sz="2800" dirty="0">
                <a:latin typeface="Open Sans" panose="020B0606030504020204"/>
                <a:cs typeface="Open Sans" panose="020B0606030504020204" pitchFamily="34" charset="0"/>
              </a:rPr>
              <a:t> VS </a:t>
            </a:r>
            <a:r>
              <a:rPr lang="en-US" sz="2800" dirty="0" err="1">
                <a:latin typeface="Open Sans" panose="020B0606030504020204"/>
                <a:cs typeface="Open Sans" panose="020B0606030504020204" pitchFamily="34" charset="0"/>
              </a:rPr>
              <a:t>tehnika</a:t>
            </a:r>
            <a:r>
              <a:rPr lang="en-US" sz="2800" dirty="0">
                <a:latin typeface="Open Sans" panose="020B0606030504020204"/>
                <a:cs typeface="Open Sans" panose="020B0606030504020204" pitchFamily="34" charset="0"/>
              </a:rPr>
              <a:t>)</a:t>
            </a:r>
            <a:br>
              <a:rPr lang="en-US" sz="2800" dirty="0">
                <a:latin typeface="Open Sans" panose="020B0606030504020204"/>
                <a:cs typeface="Open Sans" panose="020B0606030504020204" pitchFamily="34" charset="0"/>
              </a:rPr>
            </a:br>
            <a:endParaRPr lang="en-US" sz="2800" dirty="0">
              <a:latin typeface="Open Sans" panose="020B0606030504020204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endParaRPr lang="en-US" sz="2400" dirty="0">
              <a:latin typeface="Calibri" panose="020F050202020403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Grafika 4" descr="Povezave">
            <a:extLst>
              <a:ext uri="{FF2B5EF4-FFF2-40B4-BE49-F238E27FC236}">
                <a16:creationId xmlns:a16="http://schemas.microsoft.com/office/drawing/2014/main" id="{B99DFEF7-05BF-4A89-BD5E-23BF9964F8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046" y="4901838"/>
            <a:ext cx="1248413" cy="124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18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BDA24-5275-C743-9CF3-55A4BA893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4" y="497767"/>
            <a:ext cx="11142131" cy="1054100"/>
          </a:xfrm>
        </p:spPr>
        <p:txBody>
          <a:bodyPr/>
          <a:lstStyle/>
          <a:p>
            <a:pPr algn="ctr"/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Kritična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rabov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virov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</a:t>
            </a:r>
            <a:r>
              <a:rPr lang="en-US" sz="400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- KAKO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AF057-A5A9-8945-8487-3B56AF9D9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696" y="2035209"/>
            <a:ext cx="9146605" cy="30837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err="1">
                <a:latin typeface="Open Sans" panose="020B0606030504020204"/>
                <a:cs typeface="Open Sans" panose="020B0606030504020204" pitchFamily="34" charset="0"/>
              </a:rPr>
              <a:t>Načini</a:t>
            </a:r>
            <a:r>
              <a:rPr lang="en-US" sz="2800" b="1" dirty="0">
                <a:latin typeface="Open Sans" panose="020B0606030504020204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latin typeface="Open Sans" panose="020B0606030504020204"/>
                <a:cs typeface="Open Sans" panose="020B0606030504020204" pitchFamily="34" charset="0"/>
              </a:rPr>
              <a:t>nagovor</a:t>
            </a:r>
            <a:r>
              <a:rPr lang="en-US" sz="2800" b="1" dirty="0">
                <a:latin typeface="Open Sans" panose="020B0606030504020204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latin typeface="Open Sans" panose="020B0606030504020204"/>
                <a:cs typeface="Open Sans" panose="020B0606030504020204" pitchFamily="34" charset="0"/>
              </a:rPr>
              <a:t>ciljne</a:t>
            </a:r>
            <a:r>
              <a:rPr lang="en-US" sz="2800" b="1" dirty="0">
                <a:latin typeface="Open Sans" panose="020B0606030504020204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latin typeface="Open Sans" panose="020B0606030504020204"/>
                <a:cs typeface="Open Sans" panose="020B0606030504020204" pitchFamily="34" charset="0"/>
              </a:rPr>
              <a:t>skupine</a:t>
            </a:r>
            <a:endParaRPr lang="en-US" sz="2800" b="1" dirty="0">
              <a:latin typeface="Open Sans" panose="020B0606030504020204"/>
              <a:cs typeface="Open Sans" panose="020B0606030504020204" pitchFamily="34" charset="0"/>
            </a:endParaRPr>
          </a:p>
          <a:p>
            <a:pPr marL="514350" indent="-514350" algn="ctr">
              <a:buAutoNum type="arabicParenR"/>
            </a:pPr>
            <a:r>
              <a:rPr lang="en-US" sz="2800" dirty="0" err="1">
                <a:latin typeface="Open Sans" panose="020B0606030504020204"/>
                <a:cs typeface="Open Sans" panose="020B0606030504020204" pitchFamily="34" charset="0"/>
              </a:rPr>
              <a:t>Tekma</a:t>
            </a:r>
            <a:r>
              <a:rPr lang="en-US" sz="2800" dirty="0">
                <a:latin typeface="Open Sans" panose="020B0606030504020204"/>
                <a:cs typeface="Open Sans" panose="020B0606030504020204" pitchFamily="34" charset="0"/>
              </a:rPr>
              <a:t> za </a:t>
            </a:r>
            <a:r>
              <a:rPr lang="en-US" sz="2800" dirty="0" err="1">
                <a:latin typeface="Open Sans" panose="020B0606030504020204"/>
                <a:cs typeface="Open Sans" panose="020B0606030504020204" pitchFamily="34" charset="0"/>
              </a:rPr>
              <a:t>posameznikovo</a:t>
            </a:r>
            <a:r>
              <a:rPr lang="en-US" sz="2800" dirty="0">
                <a:latin typeface="Open Sans" panose="020B0606030504020204"/>
                <a:cs typeface="Open Sans" panose="020B0606030504020204" pitchFamily="34" charset="0"/>
              </a:rPr>
              <a:t> (</a:t>
            </a:r>
            <a:r>
              <a:rPr lang="en-US" sz="2800" dirty="0" err="1">
                <a:latin typeface="Open Sans" panose="020B0606030504020204"/>
                <a:cs typeface="Open Sans" panose="020B0606030504020204" pitchFamily="34" charset="0"/>
              </a:rPr>
              <a:t>učenčevo</a:t>
            </a:r>
            <a:r>
              <a:rPr lang="en-US" sz="2800" dirty="0">
                <a:latin typeface="Open Sans" panose="020B0606030504020204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/>
                <a:cs typeface="Open Sans" panose="020B0606030504020204" pitchFamily="34" charset="0"/>
              </a:rPr>
              <a:t>pozornost</a:t>
            </a:r>
            <a:r>
              <a:rPr lang="en-US" sz="2800" dirty="0">
                <a:latin typeface="Open Sans" panose="020B0606030504020204"/>
                <a:cs typeface="Open Sans" panose="020B0606030504020204" pitchFamily="34" charset="0"/>
              </a:rPr>
              <a:t>)</a:t>
            </a:r>
          </a:p>
          <a:p>
            <a:pPr marL="514350" indent="-514350" algn="ctr">
              <a:buAutoNum type="arabicParenR"/>
            </a:pPr>
            <a:r>
              <a:rPr lang="en-US" sz="2800" dirty="0" err="1">
                <a:latin typeface="Open Sans" panose="020B0606030504020204"/>
                <a:cs typeface="Open Sans" panose="020B0606030504020204" pitchFamily="34" charset="0"/>
              </a:rPr>
              <a:t>Igrifikacija</a:t>
            </a:r>
            <a:endParaRPr lang="en-US" sz="2800" dirty="0">
              <a:latin typeface="Open Sans" panose="020B0606030504020204"/>
              <a:cs typeface="Open Sans" panose="020B0606030504020204" pitchFamily="34" charset="0"/>
            </a:endParaRPr>
          </a:p>
          <a:p>
            <a:pPr marL="514350" indent="-514350" algn="ctr">
              <a:buAutoNum type="arabicParenR"/>
            </a:pPr>
            <a:r>
              <a:rPr lang="en-US" sz="2800" dirty="0" err="1">
                <a:latin typeface="Open Sans" panose="020B0606030504020204"/>
                <a:cs typeface="Open Sans" panose="020B0606030504020204" pitchFamily="34" charset="0"/>
              </a:rPr>
              <a:t>Celostni</a:t>
            </a:r>
            <a:r>
              <a:rPr lang="en-US" sz="2800" dirty="0">
                <a:latin typeface="Open Sans" panose="020B0606030504020204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/>
                <a:cs typeface="Open Sans" panose="020B0606030504020204" pitchFamily="34" charset="0"/>
              </a:rPr>
              <a:t>nagovor</a:t>
            </a:r>
            <a:r>
              <a:rPr lang="en-US" sz="2800" dirty="0">
                <a:latin typeface="Open Sans" panose="020B0606030504020204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/>
                <a:cs typeface="Open Sans" panose="020B0606030504020204" pitchFamily="34" charset="0"/>
              </a:rPr>
              <a:t>razvijajoče</a:t>
            </a:r>
            <a:r>
              <a:rPr lang="en-US" sz="2800" dirty="0">
                <a:latin typeface="Open Sans" panose="020B0606030504020204"/>
                <a:cs typeface="Open Sans" panose="020B0606030504020204" pitchFamily="34" charset="0"/>
              </a:rPr>
              <a:t> se </a:t>
            </a:r>
            <a:r>
              <a:rPr lang="en-US" sz="2800" dirty="0" err="1">
                <a:latin typeface="Open Sans" panose="020B0606030504020204"/>
                <a:cs typeface="Open Sans" panose="020B0606030504020204" pitchFamily="34" charset="0"/>
              </a:rPr>
              <a:t>osebnosti</a:t>
            </a:r>
            <a:br>
              <a:rPr lang="en-US" sz="2800" dirty="0">
                <a:latin typeface="Open Sans" panose="020B0606030504020204"/>
                <a:cs typeface="Open Sans" panose="020B0606030504020204" pitchFamily="34" charset="0"/>
              </a:rPr>
            </a:br>
            <a:endParaRPr lang="en-US" sz="2800" dirty="0">
              <a:latin typeface="Open Sans" panose="020B0606030504020204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endParaRPr lang="en-US" sz="2400" dirty="0">
              <a:latin typeface="Calibri" panose="020F050202020403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Grafika 4" descr="Povezave">
            <a:extLst>
              <a:ext uri="{FF2B5EF4-FFF2-40B4-BE49-F238E27FC236}">
                <a16:creationId xmlns:a16="http://schemas.microsoft.com/office/drawing/2014/main" id="{B99DFEF7-05BF-4A89-BD5E-23BF9964F8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046" y="4901838"/>
            <a:ext cx="1248413" cy="124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70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BDA24-5275-C743-9CF3-55A4BA893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6" y="497767"/>
            <a:ext cx="11142131" cy="1054100"/>
          </a:xfrm>
        </p:spPr>
        <p:txBody>
          <a:bodyPr/>
          <a:lstStyle/>
          <a:p>
            <a:pPr algn="ctr"/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Telefončki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–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Motrenje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Prenosa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Podatkov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AF057-A5A9-8945-8487-3B56AF9D9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696" y="2035210"/>
            <a:ext cx="9146605" cy="18703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Delavnica</a:t>
            </a:r>
            <a:r>
              <a:rPr lang="sl-SI" sz="2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“</a:t>
            </a:r>
            <a:r>
              <a:rPr lang="en-US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Telefončki</a:t>
            </a:r>
            <a:r>
              <a:rPr lang="en-US" sz="2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- m</a:t>
            </a:r>
            <a:r>
              <a:rPr lang="sl-SI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otrenje</a:t>
            </a:r>
            <a:r>
              <a:rPr lang="sl-SI" sz="2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prenosa podatkov” je ustvarjen</a:t>
            </a: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a</a:t>
            </a:r>
            <a:r>
              <a:rPr lang="sl-SI" sz="2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za osebno in skupinsko izkušnjo prenosa informacij. S sistematičnim igranjem in končnim razmislekom</a:t>
            </a:r>
            <a:r>
              <a:rPr lang="en-US" sz="2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(</a:t>
            </a:r>
            <a:r>
              <a:rPr lang="en-US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motrenjem</a:t>
            </a:r>
            <a:r>
              <a:rPr lang="en-US" sz="2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)</a:t>
            </a:r>
            <a:r>
              <a:rPr lang="sl-SI" sz="2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bomo predstavili pomen odgovornega raziskovanja</a:t>
            </a:r>
            <a:r>
              <a:rPr lang="en-US" sz="2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.</a:t>
            </a:r>
            <a:endParaRPr lang="en-US" sz="2400" dirty="0">
              <a:latin typeface="Open Sans" panose="020B0606030504020204"/>
            </a:endParaRPr>
          </a:p>
        </p:txBody>
      </p:sp>
      <p:pic>
        <p:nvPicPr>
          <p:cNvPr id="5" name="Grafika 4" descr="Povezave">
            <a:extLst>
              <a:ext uri="{FF2B5EF4-FFF2-40B4-BE49-F238E27FC236}">
                <a16:creationId xmlns:a16="http://schemas.microsoft.com/office/drawing/2014/main" id="{B99DFEF7-05BF-4A89-BD5E-23BF9964F8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5399" y="416914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66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BDA24-5275-C743-9CF3-55A4BA893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6" y="296289"/>
            <a:ext cx="11142131" cy="1054100"/>
          </a:xfrm>
        </p:spPr>
        <p:txBody>
          <a:bodyPr/>
          <a:lstStyle/>
          <a:p>
            <a:pPr algn="ctr"/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Telefončki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–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Motrenje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Prenosa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Podatkov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AF057-A5A9-8945-8487-3B56AF9D9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933" y="1832333"/>
            <a:ext cx="7702657" cy="3543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err="1">
                <a:latin typeface="Open Sans" panose="020B0606030504020204"/>
                <a:cs typeface="Times New Roman" panose="02020603050405020304" pitchFamily="18" charset="0"/>
              </a:rPr>
              <a:t>Kaj</a:t>
            </a:r>
            <a:r>
              <a:rPr lang="en-US" sz="2600" b="1" dirty="0">
                <a:latin typeface="Open Sans" panose="020B0606030504020204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Open Sans" panose="020B0606030504020204"/>
                <a:cs typeface="Times New Roman" panose="02020603050405020304" pitchFamily="18" charset="0"/>
              </a:rPr>
              <a:t>potrebujemo</a:t>
            </a:r>
            <a:r>
              <a:rPr lang="en-US" sz="2600" b="1" dirty="0">
                <a:latin typeface="Open Sans" panose="020B0606030504020204"/>
                <a:cs typeface="Times New Roman" panose="02020603050405020304" pitchFamily="18" charset="0"/>
              </a:rPr>
              <a:t>?</a:t>
            </a:r>
            <a:br>
              <a:rPr lang="en-US" sz="2600" b="1" dirty="0">
                <a:latin typeface="Open Sans" panose="020B0606030504020204"/>
                <a:cs typeface="Times New Roman" panose="02020603050405020304" pitchFamily="18" charset="0"/>
              </a:rPr>
            </a:br>
            <a:endParaRPr lang="en-US" sz="26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>
                <a:latin typeface="Open Sans" panose="020B0606030504020204"/>
                <a:cs typeface="Times New Roman" panose="02020603050405020304" pitchFamily="18" charset="0"/>
              </a:rPr>
              <a:t>2 </a:t>
            </a:r>
            <a:r>
              <a:rPr lang="en-US" sz="2600" dirty="0" err="1">
                <a:latin typeface="Open Sans" panose="020B0606030504020204"/>
                <a:cs typeface="Times New Roman" panose="02020603050405020304" pitchFamily="18" charset="0"/>
              </a:rPr>
              <a:t>ločena</a:t>
            </a:r>
            <a:r>
              <a:rPr lang="en-US" sz="2600" dirty="0">
                <a:latin typeface="Open Sans" panose="020B0606030504020204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Open Sans" panose="020B0606030504020204"/>
                <a:cs typeface="Times New Roman" panose="02020603050405020304" pitchFamily="18" charset="0"/>
              </a:rPr>
              <a:t>prostora</a:t>
            </a:r>
            <a:endParaRPr lang="en-US" sz="2600" dirty="0">
              <a:latin typeface="Open Sans" panose="020B0606030504020204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 err="1">
                <a:latin typeface="Open Sans" panose="020B0606030504020204"/>
                <a:cs typeface="Times New Roman" panose="02020603050405020304" pitchFamily="18" charset="0"/>
              </a:rPr>
              <a:t>Pripravljeno</a:t>
            </a:r>
            <a:r>
              <a:rPr lang="en-US" sz="2600" dirty="0">
                <a:latin typeface="Open Sans" panose="020B0606030504020204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Open Sans" panose="020B0606030504020204"/>
                <a:cs typeface="Times New Roman" panose="02020603050405020304" pitchFamily="18" charset="0"/>
              </a:rPr>
              <a:t>zgodbo</a:t>
            </a:r>
            <a:endParaRPr lang="en-US" sz="2600" dirty="0">
              <a:latin typeface="Open Sans" panose="020B0606030504020204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 err="1">
                <a:latin typeface="Open Sans" panose="020B0606030504020204"/>
                <a:cs typeface="Times New Roman" panose="02020603050405020304" pitchFamily="18" charset="0"/>
              </a:rPr>
              <a:t>Liste</a:t>
            </a:r>
            <a:r>
              <a:rPr lang="en-US" sz="2600" dirty="0">
                <a:latin typeface="Open Sans" panose="020B0606030504020204"/>
                <a:cs typeface="Times New Roman" panose="02020603050405020304" pitchFamily="18" charset="0"/>
              </a:rPr>
              <a:t> in </a:t>
            </a:r>
            <a:r>
              <a:rPr lang="en-US" sz="2600" dirty="0" err="1">
                <a:latin typeface="Open Sans" panose="020B0606030504020204"/>
                <a:cs typeface="Times New Roman" panose="02020603050405020304" pitchFamily="18" charset="0"/>
              </a:rPr>
              <a:t>pisala</a:t>
            </a:r>
            <a:endParaRPr lang="en-US" sz="2600" dirty="0">
              <a:latin typeface="Open Sans" panose="020B0606030504020204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 err="1">
                <a:latin typeface="Open Sans" panose="020B0606030504020204"/>
                <a:cs typeface="Times New Roman" panose="02020603050405020304" pitchFamily="18" charset="0"/>
              </a:rPr>
              <a:t>Dostop</a:t>
            </a:r>
            <a:r>
              <a:rPr lang="en-US" sz="2600" dirty="0">
                <a:latin typeface="Open Sans" panose="020B0606030504020204"/>
                <a:cs typeface="Times New Roman" panose="02020603050405020304" pitchFamily="18" charset="0"/>
              </a:rPr>
              <a:t> do </a:t>
            </a:r>
            <a:r>
              <a:rPr lang="en-US" sz="2600" dirty="0" err="1">
                <a:latin typeface="Open Sans" panose="020B0606030504020204"/>
                <a:cs typeface="Times New Roman" panose="02020603050405020304" pitchFamily="18" charset="0"/>
              </a:rPr>
              <a:t>interneta</a:t>
            </a:r>
            <a:endParaRPr lang="en-US" sz="2600" dirty="0">
              <a:latin typeface="Open Sans" panose="020B0606030504020204"/>
            </a:endParaRPr>
          </a:p>
        </p:txBody>
      </p:sp>
      <p:pic>
        <p:nvPicPr>
          <p:cNvPr id="6" name="Grafika 5" descr="Zaprta knjiga">
            <a:extLst>
              <a:ext uri="{FF2B5EF4-FFF2-40B4-BE49-F238E27FC236}">
                <a16:creationId xmlns:a16="http://schemas.microsoft.com/office/drawing/2014/main" id="{CCEC4647-7714-4A59-96C6-6CE81B8D9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52023" y="2661764"/>
            <a:ext cx="1864709" cy="186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87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BDA24-5275-C743-9CF3-55A4BA893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6" y="296289"/>
            <a:ext cx="11142131" cy="1054100"/>
          </a:xfrm>
        </p:spPr>
        <p:txBody>
          <a:bodyPr/>
          <a:lstStyle/>
          <a:p>
            <a:pPr algn="ctr"/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Telefončki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–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Motrenje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Prenosa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/>
              </a:rPr>
              <a:t>Podatkov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AF057-A5A9-8945-8487-3B56AF9D9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1341" y="1364654"/>
            <a:ext cx="9205995" cy="4511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>
                <a:latin typeface="Open Sans" panose="020B0606030504020204"/>
                <a:cs typeface="Times New Roman" panose="02020603050405020304" pitchFamily="18" charset="0"/>
              </a:rPr>
              <a:t>Vloge</a:t>
            </a:r>
            <a:br>
              <a:rPr lang="en-US" sz="2800" b="1" dirty="0">
                <a:latin typeface="Open Sans" panose="020B0606030504020204"/>
                <a:cs typeface="Times New Roman" panose="02020603050405020304" pitchFamily="18" charset="0"/>
              </a:rPr>
            </a:br>
            <a:endParaRPr lang="en-US" sz="28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>
                <a:latin typeface="Open Sans" panose="020B0606030504020204"/>
                <a:cs typeface="Times New Roman" panose="02020603050405020304" pitchFamily="18" charset="0"/>
              </a:rPr>
              <a:t>Moderator (</a:t>
            </a:r>
            <a:r>
              <a:rPr lang="en-US" sz="2600" dirty="0" err="1">
                <a:latin typeface="Open Sans" panose="020B0606030504020204"/>
                <a:cs typeface="Times New Roman" panose="02020603050405020304" pitchFamily="18" charset="0"/>
              </a:rPr>
              <a:t>učitelj</a:t>
            </a:r>
            <a:r>
              <a:rPr lang="en-US" sz="2600" dirty="0">
                <a:latin typeface="Open Sans" panose="020B0606030504020204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>
                <a:latin typeface="Open Sans" panose="020B0606030504020204"/>
                <a:cs typeface="Times New Roman" panose="02020603050405020304" pitchFamily="18" charset="0"/>
              </a:rPr>
              <a:t>5 </a:t>
            </a:r>
            <a:r>
              <a:rPr lang="en-US" sz="2600" dirty="0" err="1">
                <a:latin typeface="Open Sans" panose="020B0606030504020204"/>
                <a:cs typeface="Times New Roman" panose="02020603050405020304" pitchFamily="18" charset="0"/>
              </a:rPr>
              <a:t>skupin</a:t>
            </a:r>
            <a:endParaRPr lang="en-US" sz="2600" dirty="0">
              <a:latin typeface="Open Sans" panose="020B0606030504020204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 err="1">
                <a:latin typeface="Open Sans" panose="020B0606030504020204"/>
                <a:cs typeface="Times New Roman" panose="02020603050405020304" pitchFamily="18" charset="0"/>
              </a:rPr>
              <a:t>Učenec</a:t>
            </a:r>
            <a:r>
              <a:rPr lang="en-US" sz="2600" dirty="0">
                <a:latin typeface="Open Sans" panose="020B0606030504020204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Open Sans" panose="020B0606030504020204"/>
                <a:cs typeface="Times New Roman" panose="02020603050405020304" pitchFamily="18" charset="0"/>
              </a:rPr>
              <a:t>bralec</a:t>
            </a:r>
            <a:endParaRPr lang="en-US" sz="2600" dirty="0">
              <a:latin typeface="Open Sans" panose="020B0606030504020204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 err="1">
                <a:latin typeface="Open Sans" panose="020B0606030504020204"/>
                <a:cs typeface="Times New Roman" panose="02020603050405020304" pitchFamily="18" charset="0"/>
              </a:rPr>
              <a:t>Vsaka</a:t>
            </a:r>
            <a:r>
              <a:rPr lang="en-US" sz="2600" dirty="0">
                <a:latin typeface="Open Sans" panose="020B0606030504020204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Open Sans" panose="020B0606030504020204"/>
                <a:cs typeface="Times New Roman" panose="02020603050405020304" pitchFamily="18" charset="0"/>
              </a:rPr>
              <a:t>skupina</a:t>
            </a:r>
            <a:r>
              <a:rPr lang="en-US" sz="2600" dirty="0">
                <a:latin typeface="Open Sans" panose="020B0606030504020204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Open Sans" panose="020B0606030504020204"/>
                <a:cs typeface="Times New Roman" panose="02020603050405020304" pitchFamily="18" charset="0"/>
              </a:rPr>
              <a:t>prvi</a:t>
            </a:r>
            <a:r>
              <a:rPr lang="en-US" sz="2600" dirty="0">
                <a:latin typeface="Open Sans" panose="020B0606030504020204"/>
                <a:cs typeface="Times New Roman" panose="02020603050405020304" pitchFamily="18" charset="0"/>
              </a:rPr>
              <a:t> v </a:t>
            </a:r>
            <a:r>
              <a:rPr lang="en-US" sz="2600" dirty="0" err="1">
                <a:latin typeface="Open Sans" panose="020B0606030504020204"/>
                <a:cs typeface="Times New Roman" panose="02020603050405020304" pitchFamily="18" charset="0"/>
              </a:rPr>
              <a:t>vrsti</a:t>
            </a:r>
            <a:r>
              <a:rPr lang="en-US" sz="2600" dirty="0">
                <a:latin typeface="Open Sans" panose="020B0606030504020204"/>
                <a:cs typeface="Times New Roman" panose="02020603050405020304" pitchFamily="18" charset="0"/>
              </a:rPr>
              <a:t> = </a:t>
            </a:r>
            <a:r>
              <a:rPr lang="en-US" sz="2600" dirty="0" err="1">
                <a:latin typeface="Open Sans" panose="020B0606030504020204"/>
                <a:cs typeface="Times New Roman" panose="02020603050405020304" pitchFamily="18" charset="0"/>
              </a:rPr>
              <a:t>opazovalec</a:t>
            </a:r>
            <a:endParaRPr lang="en-US" sz="2600" dirty="0">
              <a:latin typeface="Open Sans" panose="020B0606030504020204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 err="1">
                <a:latin typeface="Open Sans" panose="020B0606030504020204"/>
              </a:rPr>
              <a:t>Vsaka</a:t>
            </a:r>
            <a:r>
              <a:rPr lang="en-US" sz="2600" dirty="0">
                <a:latin typeface="Open Sans" panose="020B0606030504020204"/>
              </a:rPr>
              <a:t> </a:t>
            </a:r>
            <a:r>
              <a:rPr lang="en-US" sz="2600" dirty="0" err="1">
                <a:latin typeface="Open Sans" panose="020B0606030504020204"/>
              </a:rPr>
              <a:t>skupina</a:t>
            </a:r>
            <a:r>
              <a:rPr lang="en-US" sz="2600" dirty="0">
                <a:latin typeface="Open Sans" panose="020B0606030504020204"/>
              </a:rPr>
              <a:t>, </a:t>
            </a:r>
            <a:r>
              <a:rPr lang="en-US" sz="2600" dirty="0" err="1">
                <a:latin typeface="Open Sans" panose="020B0606030504020204"/>
              </a:rPr>
              <a:t>zadnji</a:t>
            </a:r>
            <a:r>
              <a:rPr lang="en-US" sz="2600" dirty="0">
                <a:latin typeface="Open Sans" panose="020B0606030504020204"/>
              </a:rPr>
              <a:t> v </a:t>
            </a:r>
            <a:r>
              <a:rPr lang="en-US" sz="2600" dirty="0" err="1">
                <a:latin typeface="Open Sans" panose="020B0606030504020204"/>
              </a:rPr>
              <a:t>vrsti</a:t>
            </a:r>
            <a:r>
              <a:rPr lang="en-US" sz="2600" dirty="0">
                <a:latin typeface="Open Sans" panose="020B0606030504020204"/>
              </a:rPr>
              <a:t> =  </a:t>
            </a:r>
            <a:r>
              <a:rPr lang="en-US" sz="2600" dirty="0" err="1">
                <a:latin typeface="Open Sans" panose="020B0606030504020204"/>
              </a:rPr>
              <a:t>zapisovalec</a:t>
            </a:r>
            <a:endParaRPr lang="en-US" sz="2600" dirty="0">
              <a:latin typeface="Open Sans" panose="020B0606030504020204"/>
            </a:endParaRPr>
          </a:p>
        </p:txBody>
      </p:sp>
      <p:pic>
        <p:nvPicPr>
          <p:cNvPr id="6" name="Grafika 5" descr="Otroci">
            <a:extLst>
              <a:ext uri="{FF2B5EF4-FFF2-40B4-BE49-F238E27FC236}">
                <a16:creationId xmlns:a16="http://schemas.microsoft.com/office/drawing/2014/main" id="{3E23135D-F99A-4133-ADE6-9134506CFC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10432" y="2960454"/>
            <a:ext cx="1736904" cy="173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92727"/>
      </p:ext>
    </p:extLst>
  </p:cSld>
  <p:clrMapOvr>
    <a:masterClrMapping/>
  </p:clrMapOvr>
</p:sld>
</file>

<file path=ppt/theme/theme1.xml><?xml version="1.0" encoding="utf-8"?>
<a:theme xmlns:a="http://schemas.openxmlformats.org/drawingml/2006/main" name="MIRACLE_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IRACLE_Theme" id="{81B63C60-ED45-E049-ACB1-A2BA760A791C}" vid="{7C64E628-9E0D-7D4C-9B05-A3322555AE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MIRACLE_Theme</Template>
  <TotalTime>3290</TotalTime>
  <Words>801</Words>
  <Application>Microsoft Office PowerPoint</Application>
  <PresentationFormat>Širokozaslonsko</PresentationFormat>
  <Paragraphs>156</Paragraphs>
  <Slides>20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9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30" baseType="lpstr">
      <vt:lpstr>Arial</vt:lpstr>
      <vt:lpstr>Calibri</vt:lpstr>
      <vt:lpstr>Gill Sans Std Light</vt:lpstr>
      <vt:lpstr>Gill Sans Std Regular</vt:lpstr>
      <vt:lpstr>Open Sans</vt:lpstr>
      <vt:lpstr>Open Sans Light</vt:lpstr>
      <vt:lpstr>Open Sans Semibold</vt:lpstr>
      <vt:lpstr>Raleway</vt:lpstr>
      <vt:lpstr>Wingdings</vt:lpstr>
      <vt:lpstr>MIRACLE_Theme</vt:lpstr>
      <vt:lpstr>PowerPointova predstavitev</vt:lpstr>
      <vt:lpstr>Kritična rabov virov</vt:lpstr>
      <vt:lpstr>Kritična rabov virov - KDO</vt:lpstr>
      <vt:lpstr>Kritična rabov virov - KAJ</vt:lpstr>
      <vt:lpstr>Kritična rabov virov - ZAKAJ</vt:lpstr>
      <vt:lpstr>Kritična rabov virov - KAKO</vt:lpstr>
      <vt:lpstr>Telefončki – Motrenje Prenosa Podatkov</vt:lpstr>
      <vt:lpstr>Telefončki – Motrenje Prenosa Podatkov</vt:lpstr>
      <vt:lpstr>Telefončki – Motrenje Prenosa Podatkov</vt:lpstr>
      <vt:lpstr>Telefončki – Motrenje Prenosa Podatkov</vt:lpstr>
      <vt:lpstr>Telefončki – Motrenje Prenosa Podatkov</vt:lpstr>
      <vt:lpstr>Telefončki – Motrenje Prenosa Podatkov</vt:lpstr>
      <vt:lpstr>Telefončki – Motrenje Prenosa Podatkov</vt:lpstr>
      <vt:lpstr>Telefončki – Motrenje Prenosa Podatkov</vt:lpstr>
      <vt:lpstr>Telefončki – Motrenje Prenosa Podatkov</vt:lpstr>
      <vt:lpstr>Telefončki – Motrenje Prenosa Podatkov</vt:lpstr>
      <vt:lpstr>Telefončki – Motrenje Prenosa Podatkov</vt:lpstr>
      <vt:lpstr>Telefončki – Motrenje Prenosa Podatkov</vt:lpstr>
      <vt:lpstr>Telefončki – Motrenje Prenosa Podatkov</vt:lpstr>
      <vt:lpstr>Telefončki – Motrenje Prenosa Podatkov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João Tiago Santos</dc:creator>
  <cp:lastModifiedBy>Jeglič, Urška</cp:lastModifiedBy>
  <cp:revision>200</cp:revision>
  <dcterms:created xsi:type="dcterms:W3CDTF">2019-05-22T15:14:02Z</dcterms:created>
  <dcterms:modified xsi:type="dcterms:W3CDTF">2023-03-07T12:02:00Z</dcterms:modified>
</cp:coreProperties>
</file>